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0.svg" ContentType="image/svg+xml"/>
  <Override PartName="/ppt/media/image11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6.svg" ContentType="image/svg+xml"/>
  <Override PartName="/ppt/media/image62.svg" ContentType="image/svg+xml"/>
  <Override PartName="/ppt/media/image64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media/image8.svg" ContentType="image/svg+xml"/>
  <Override PartName="/ppt/media/image87.svg" ContentType="image/svg+xml"/>
  <Override PartName="/ppt/media/image89.svg" ContentType="image/svg+xml"/>
  <Override PartName="/ppt/media/image94.svg" ContentType="image/svg+xml"/>
  <Override PartName="/ppt/media/image9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02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03" r:id="rId44"/>
    <p:sldId id="296" r:id="rId45"/>
    <p:sldId id="297" r:id="rId46"/>
    <p:sldId id="298" r:id="rId47"/>
    <p:sldId id="299" r:id="rId48"/>
    <p:sldId id="306" r:id="rId49"/>
    <p:sldId id="300" r:id="rId50"/>
    <p:sldId id="304" r:id="rId51"/>
    <p:sldId id="305" r:id="rId52"/>
  </p:sldIdLst>
  <p:sldSz cx="18288000" cy="10287000"/>
  <p:notesSz cx="6858000" cy="9144000"/>
  <p:embeddedFontLst>
    <p:embeddedFont>
      <p:font typeface="Calibri" panose="020F050202020403020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font" Target="fonts/font4.fntdata"/><Relationship Id="rId58" Type="http://schemas.openxmlformats.org/officeDocument/2006/relationships/font" Target="fonts/font3.fntdata"/><Relationship Id="rId57" Type="http://schemas.openxmlformats.org/officeDocument/2006/relationships/font" Target="fonts/font2.fntdata"/><Relationship Id="rId56" Type="http://schemas.openxmlformats.org/officeDocument/2006/relationships/font" Target="fonts/font1.fntdata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2.svg"/><Relationship Id="rId7" Type="http://schemas.openxmlformats.org/officeDocument/2006/relationships/image" Target="../media/image21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1.svg"/><Relationship Id="rId11" Type="http://schemas.openxmlformats.org/officeDocument/2006/relationships/image" Target="../media/image30.png"/><Relationship Id="rId10" Type="http://schemas.openxmlformats.org/officeDocument/2006/relationships/image" Target="../media/image27.sv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9.svg"/><Relationship Id="rId7" Type="http://schemas.openxmlformats.org/officeDocument/2006/relationships/image" Target="../media/image35.png"/><Relationship Id="rId6" Type="http://schemas.openxmlformats.org/officeDocument/2006/relationships/image" Target="../media/image27.svg"/><Relationship Id="rId5" Type="http://schemas.openxmlformats.org/officeDocument/2006/relationships/image" Target="../media/image34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27.svg"/><Relationship Id="rId7" Type="http://schemas.openxmlformats.org/officeDocument/2006/relationships/image" Target="../media/image34.png"/><Relationship Id="rId6" Type="http://schemas.openxmlformats.org/officeDocument/2006/relationships/image" Target="../media/image20.svg"/><Relationship Id="rId5" Type="http://schemas.openxmlformats.org/officeDocument/2006/relationships/image" Target="../media/image36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8.png"/><Relationship Id="rId10" Type="http://schemas.openxmlformats.org/officeDocument/2006/relationships/image" Target="../media/image31.sv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22.svg"/><Relationship Id="rId7" Type="http://schemas.openxmlformats.org/officeDocument/2006/relationships/image" Target="../media/image39.png"/><Relationship Id="rId6" Type="http://schemas.openxmlformats.org/officeDocument/2006/relationships/image" Target="../media/image20.svg"/><Relationship Id="rId5" Type="http://schemas.openxmlformats.org/officeDocument/2006/relationships/image" Target="../media/image36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1.svg"/><Relationship Id="rId11" Type="http://schemas.openxmlformats.org/officeDocument/2006/relationships/image" Target="../media/image37.png"/><Relationship Id="rId10" Type="http://schemas.openxmlformats.org/officeDocument/2006/relationships/image" Target="../media/image27.sv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6" Type="http://schemas.openxmlformats.org/officeDocument/2006/relationships/image" Target="../media/image29.svg"/><Relationship Id="rId5" Type="http://schemas.openxmlformats.org/officeDocument/2006/relationships/image" Target="../media/image3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svg"/><Relationship Id="rId7" Type="http://schemas.openxmlformats.org/officeDocument/2006/relationships/image" Target="../media/image44.png"/><Relationship Id="rId6" Type="http://schemas.openxmlformats.org/officeDocument/2006/relationships/image" Target="../media/image6.svg"/><Relationship Id="rId5" Type="http://schemas.openxmlformats.org/officeDocument/2006/relationships/image" Target="../media/image43.png"/><Relationship Id="rId4" Type="http://schemas.openxmlformats.org/officeDocument/2006/relationships/image" Target="../media/image4.svg"/><Relationship Id="rId3" Type="http://schemas.openxmlformats.org/officeDocument/2006/relationships/image" Target="../media/image42.png"/><Relationship Id="rId2" Type="http://schemas.openxmlformats.org/officeDocument/2006/relationships/image" Target="../media/image2.sv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0.sv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6.svg"/><Relationship Id="rId7" Type="http://schemas.openxmlformats.org/officeDocument/2006/relationships/image" Target="../media/image45.png"/><Relationship Id="rId6" Type="http://schemas.openxmlformats.org/officeDocument/2006/relationships/image" Target="../media/image18.svg"/><Relationship Id="rId5" Type="http://schemas.openxmlformats.org/officeDocument/2006/relationships/image" Target="../media/image33.png"/><Relationship Id="rId4" Type="http://schemas.openxmlformats.org/officeDocument/2006/relationships/image" Target="../media/image48.svg"/><Relationship Id="rId3" Type="http://schemas.openxmlformats.org/officeDocument/2006/relationships/image" Target="../media/image47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0.sv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svg"/><Relationship Id="rId3" Type="http://schemas.openxmlformats.org/officeDocument/2006/relationships/image" Target="../media/image3.png"/><Relationship Id="rId2" Type="http://schemas.openxmlformats.org/officeDocument/2006/relationships/image" Target="../media/image11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0.sv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0.sv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svg"/><Relationship Id="rId7" Type="http://schemas.openxmlformats.org/officeDocument/2006/relationships/image" Target="../media/image49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svg"/><Relationship Id="rId7" Type="http://schemas.openxmlformats.org/officeDocument/2006/relationships/image" Target="../media/image49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svg"/><Relationship Id="rId7" Type="http://schemas.openxmlformats.org/officeDocument/2006/relationships/image" Target="../media/image49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svg"/><Relationship Id="rId7" Type="http://schemas.openxmlformats.org/officeDocument/2006/relationships/image" Target="../media/image49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svg"/><Relationship Id="rId7" Type="http://schemas.openxmlformats.org/officeDocument/2006/relationships/image" Target="../media/image49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0.svg"/><Relationship Id="rId7" Type="http://schemas.openxmlformats.org/officeDocument/2006/relationships/image" Target="../media/image49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5.pn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0.svg"/><Relationship Id="rId7" Type="http://schemas.openxmlformats.org/officeDocument/2006/relationships/image" Target="../media/image49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svg"/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6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svg"/><Relationship Id="rId7" Type="http://schemas.openxmlformats.org/officeDocument/2006/relationships/image" Target="../media/image44.png"/><Relationship Id="rId6" Type="http://schemas.openxmlformats.org/officeDocument/2006/relationships/image" Target="../media/image6.svg"/><Relationship Id="rId5" Type="http://schemas.openxmlformats.org/officeDocument/2006/relationships/image" Target="../media/image43.png"/><Relationship Id="rId4" Type="http://schemas.openxmlformats.org/officeDocument/2006/relationships/image" Target="../media/image4.svg"/><Relationship Id="rId3" Type="http://schemas.openxmlformats.org/officeDocument/2006/relationships/image" Target="../media/image42.png"/><Relationship Id="rId2" Type="http://schemas.openxmlformats.org/officeDocument/2006/relationships/image" Target="../media/image2.sv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2.svg"/><Relationship Id="rId11" Type="http://schemas.openxmlformats.org/officeDocument/2006/relationships/image" Target="../media/image71.png"/><Relationship Id="rId10" Type="http://schemas.openxmlformats.org/officeDocument/2006/relationships/image" Target="../media/image70.svg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75.png"/><Relationship Id="rId12" Type="http://schemas.openxmlformats.org/officeDocument/2006/relationships/image" Target="../media/image74.png"/><Relationship Id="rId11" Type="http://schemas.openxmlformats.org/officeDocument/2006/relationships/image" Target="../media/image73.png"/><Relationship Id="rId10" Type="http://schemas.openxmlformats.org/officeDocument/2006/relationships/image" Target="../media/image70.svg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8.png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0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2.png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svg"/><Relationship Id="rId7" Type="http://schemas.openxmlformats.org/officeDocument/2006/relationships/image" Target="../media/image21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5.png"/><Relationship Id="rId10" Type="http://schemas.openxmlformats.org/officeDocument/2006/relationships/image" Target="../media/image24.svg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5.png"/><Relationship Id="rId1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svg"/><Relationship Id="rId7" Type="http://schemas.openxmlformats.org/officeDocument/2006/relationships/image" Target="../media/image88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64.svg"/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2.png"/><Relationship Id="rId1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svg"/><Relationship Id="rId7" Type="http://schemas.openxmlformats.org/officeDocument/2006/relationships/image" Target="../media/image44.png"/><Relationship Id="rId6" Type="http://schemas.openxmlformats.org/officeDocument/2006/relationships/image" Target="../media/image6.svg"/><Relationship Id="rId5" Type="http://schemas.openxmlformats.org/officeDocument/2006/relationships/image" Target="../media/image43.png"/><Relationship Id="rId4" Type="http://schemas.openxmlformats.org/officeDocument/2006/relationships/image" Target="../media/image4.svg"/><Relationship Id="rId3" Type="http://schemas.openxmlformats.org/officeDocument/2006/relationships/image" Target="../media/image42.png"/><Relationship Id="rId2" Type="http://schemas.openxmlformats.org/officeDocument/2006/relationships/image" Target="../media/image2.svg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64.svg"/><Relationship Id="rId3" Type="http://schemas.openxmlformats.org/officeDocument/2006/relationships/image" Target="../media/image96.png"/><Relationship Id="rId2" Type="http://schemas.openxmlformats.org/officeDocument/2006/relationships/image" Target="../media/image62.svg"/><Relationship Id="rId1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18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0.png"/><Relationship Id="rId7" Type="http://schemas.openxmlformats.org/officeDocument/2006/relationships/image" Target="../media/image99.png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64.svg"/><Relationship Id="rId3" Type="http://schemas.openxmlformats.org/officeDocument/2006/relationships/image" Target="../media/image96.png"/><Relationship Id="rId2" Type="http://schemas.openxmlformats.org/officeDocument/2006/relationships/image" Target="../media/image62.svg"/><Relationship Id="rId1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9.svg"/><Relationship Id="rId1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9.sv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9.sv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30073" y="6357513"/>
            <a:ext cx="8810583" cy="811021"/>
          </a:xfrm>
          <a:custGeom>
            <a:avLst/>
            <a:gdLst/>
            <a:ahLst/>
            <a:cxnLst/>
            <a:rect l="l" t="t" r="r" b="b"/>
            <a:pathLst>
              <a:path w="8810583" h="811021">
                <a:moveTo>
                  <a:pt x="0" y="0"/>
                </a:moveTo>
                <a:lnTo>
                  <a:pt x="8810583" y="0"/>
                </a:lnTo>
                <a:lnTo>
                  <a:pt x="8810583" y="811021"/>
                </a:lnTo>
                <a:lnTo>
                  <a:pt x="0" y="8110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14400" y="6614925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84" r="-78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25619" y="3294392"/>
            <a:ext cx="14836762" cy="183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25"/>
              </a:lnSpc>
            </a:pPr>
            <a:r>
              <a:rPr lang="en-US" sz="104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数据挖掘与知识处理</a:t>
            </a:r>
            <a:endParaRPr lang="en-US" sz="104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00328" y="6647619"/>
            <a:ext cx="7259387" cy="34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altLang="zh-CN" sz="2265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</a:t>
            </a:r>
            <a:r>
              <a:rPr lang="zh-CN" altLang="en-US" sz="2265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第六组</a:t>
            </a:r>
            <a:r>
              <a:rPr lang="en-US" altLang="zh-CN" sz="2265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</a:t>
            </a:r>
            <a:r>
              <a:rPr lang="zh-CN" altLang="en-US" sz="2265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组员：</a:t>
            </a:r>
            <a:r>
              <a:rPr lang="en-US" sz="2265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陆梓</a:t>
            </a:r>
            <a:r>
              <a:rPr lang="zh-CN" altLang="en-US" sz="2265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清</a:t>
            </a:r>
            <a:r>
              <a:rPr lang="en-US" altLang="zh-CN" sz="2265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en-US" sz="2265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杨雅涵 祁鑫钰 陈子墨</a:t>
            </a:r>
            <a:endParaRPr lang="en-US" sz="2265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37064" y="5373476"/>
            <a:ext cx="11428940" cy="41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5"/>
              </a:lnSpc>
            </a:pPr>
            <a:r>
              <a:rPr lang="en-US" sz="2240" spc="808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基于预训练模型的情感分类型</a:t>
            </a:r>
            <a:endParaRPr lang="en-US" sz="2240" spc="808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0257160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代码关键修改和解释（TCNN模型）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0252" y="1754544"/>
            <a:ext cx="8343671" cy="3035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5"/>
              </a:lnSpc>
            </a:pPr>
            <a:r>
              <a:rPr lang="en-US" sz="2805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训练策略与早停机制</a:t>
            </a:r>
            <a:endParaRPr lang="en-US" sz="2805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4065"/>
              </a:lnSpc>
            </a:pPr>
            <a:r>
              <a:rPr lang="en-US" sz="242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训练阶段采用二分类交叉熵损失函数</a:t>
            </a:r>
            <a:r>
              <a:rPr lang="en-US" sz="242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BCELoss，优化器为 Adam，学习率设置为 1e-3。单轮训练过程中，对每个批次依次执行前向传播、损失计算、反向传播和参数更新，并累积整个训练集的平均损失。</a:t>
            </a:r>
            <a:endParaRPr lang="en-US" sz="242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66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3983064" y="2288092"/>
            <a:ext cx="487686" cy="495799"/>
          </a:xfrm>
          <a:custGeom>
            <a:avLst/>
            <a:gdLst/>
            <a:ahLst/>
            <a:cxnLst/>
            <a:rect l="l" t="t" r="r" b="b"/>
            <a:pathLst>
              <a:path w="487686" h="495799">
                <a:moveTo>
                  <a:pt x="0" y="0"/>
                </a:moveTo>
                <a:lnTo>
                  <a:pt x="487686" y="0"/>
                </a:lnTo>
                <a:lnTo>
                  <a:pt x="487686" y="495799"/>
                </a:lnTo>
                <a:lnTo>
                  <a:pt x="0" y="495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27" b="-12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6994" y="4711346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3"/>
                </a:lnTo>
                <a:lnTo>
                  <a:pt x="0" y="39597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1711" y="4155052"/>
            <a:ext cx="6484820" cy="5361059"/>
          </a:xfrm>
          <a:custGeom>
            <a:avLst/>
            <a:gdLst/>
            <a:ahLst/>
            <a:cxnLst/>
            <a:rect l="l" t="t" r="r" b="b"/>
            <a:pathLst>
              <a:path w="6484820" h="5361059">
                <a:moveTo>
                  <a:pt x="0" y="0"/>
                </a:moveTo>
                <a:lnTo>
                  <a:pt x="6484819" y="0"/>
                </a:lnTo>
                <a:lnTo>
                  <a:pt x="6484819" y="5361060"/>
                </a:lnTo>
                <a:lnTo>
                  <a:pt x="0" y="53610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6994" y="4828639"/>
            <a:ext cx="8818523" cy="39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train(model, train_loader, criterion, optimizer, device):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model.train()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total_loss = 0.0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for seq, label in tqdm(train_loader, desc="训练批次", leave=False):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seq, label = seq.to(device), label.to(device)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optimizer.zero_grad()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pred = model(seq)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loss = criterion(pred, label)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loss.backward()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optimizer.step()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total_loss += loss.item() * seq.size(0)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return total_loss / len(train_loader.dataset)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1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1471711" y="4364284"/>
            <a:ext cx="6344425" cy="487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</a:t>
            </a: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 evaluate(model, test_loader, criterion, device):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model.eval()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y_true, y_pred = [], []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total_test_loss = 0.0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with torch.no_grad():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for seq, label in test_loader: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seq, label = seq.to(device), label.to(device)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pred = model(seq)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loss = criterion(pred, label)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total_test_loss += loss.item() * seq.size(0)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pred_np = pred.cpu().numpy()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y_pred.extend((pred_np &gt; 0.5).astype(int))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y_true.extend(label.cpu().numpy())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avg_test_loss = total_test_loss / len(test_loader.dataset)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accuracy = (np.array(y_true) == np.array(y_pred)).mean()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return avg_test_loss, accuracy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</a:p>
        </p:txBody>
      </p:sp>
      <p:grpSp>
        <p:nvGrpSpPr>
          <p:cNvPr id="13" name="Group 13"/>
          <p:cNvGrpSpPr/>
          <p:nvPr/>
        </p:nvGrpSpPr>
        <p:grpSpPr>
          <a:xfrm rot="0">
            <a:off x="11471711" y="1386446"/>
            <a:ext cx="6077951" cy="2453128"/>
            <a:chOff x="0" y="0"/>
            <a:chExt cx="8103935" cy="32708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03997" cy="3270885"/>
            </a:xfrm>
            <a:custGeom>
              <a:avLst/>
              <a:gdLst/>
              <a:ahLst/>
              <a:cxnLst/>
              <a:rect l="l" t="t" r="r" b="b"/>
              <a:pathLst>
                <a:path w="8103997" h="3270885">
                  <a:moveTo>
                    <a:pt x="98933" y="0"/>
                  </a:moveTo>
                  <a:lnTo>
                    <a:pt x="8005064" y="0"/>
                  </a:lnTo>
                  <a:cubicBezTo>
                    <a:pt x="8059674" y="0"/>
                    <a:pt x="8103997" y="44323"/>
                    <a:pt x="8103997" y="98933"/>
                  </a:cubicBezTo>
                  <a:lnTo>
                    <a:pt x="8103997" y="3171952"/>
                  </a:lnTo>
                  <a:cubicBezTo>
                    <a:pt x="8103997" y="3198114"/>
                    <a:pt x="8093583" y="3223260"/>
                    <a:pt x="8075041" y="3241929"/>
                  </a:cubicBezTo>
                  <a:cubicBezTo>
                    <a:pt x="8056499" y="3260598"/>
                    <a:pt x="8031353" y="3270885"/>
                    <a:pt x="8005064" y="3270885"/>
                  </a:cubicBezTo>
                  <a:lnTo>
                    <a:pt x="98933" y="3270885"/>
                  </a:lnTo>
                  <a:cubicBezTo>
                    <a:pt x="44323" y="3270885"/>
                    <a:pt x="0" y="3226562"/>
                    <a:pt x="0" y="3171952"/>
                  </a:cubicBezTo>
                  <a:lnTo>
                    <a:pt x="0" y="98933"/>
                  </a:lnTo>
                  <a:cubicBezTo>
                    <a:pt x="0" y="72644"/>
                    <a:pt x="10414" y="47498"/>
                    <a:pt x="28956" y="28956"/>
                  </a:cubicBezTo>
                  <a:cubicBezTo>
                    <a:pt x="47498" y="10414"/>
                    <a:pt x="72644" y="0"/>
                    <a:pt x="98933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 rot="0">
            <a:off x="11384784" y="1309428"/>
            <a:ext cx="6077951" cy="2607166"/>
            <a:chOff x="0" y="0"/>
            <a:chExt cx="8103935" cy="34762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03935" cy="3476221"/>
            </a:xfrm>
            <a:custGeom>
              <a:avLst/>
              <a:gdLst/>
              <a:ahLst/>
              <a:cxnLst/>
              <a:rect l="l" t="t" r="r" b="b"/>
              <a:pathLst>
                <a:path w="8103935" h="3476221">
                  <a:moveTo>
                    <a:pt x="0" y="0"/>
                  </a:moveTo>
                  <a:lnTo>
                    <a:pt x="8103935" y="0"/>
                  </a:lnTo>
                  <a:lnTo>
                    <a:pt x="8103935" y="3476221"/>
                  </a:lnTo>
                  <a:lnTo>
                    <a:pt x="0" y="34762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03935" cy="35238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在评估函数中，模型在测试集上前向推</a:t>
              </a: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理，计算平均测试损失，并通过阈值 0.5 将概率转为类别标签，从而得到准确率。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5187874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代码关键修改和解释（TCNN模型）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5221743"/>
            <a:ext cx="9508917" cy="4036557"/>
          </a:xfrm>
          <a:custGeom>
            <a:avLst/>
            <a:gdLst/>
            <a:ahLst/>
            <a:cxnLst/>
            <a:rect l="l" t="t" r="r" b="b"/>
            <a:pathLst>
              <a:path w="9508917" h="4036557">
                <a:moveTo>
                  <a:pt x="0" y="0"/>
                </a:moveTo>
                <a:lnTo>
                  <a:pt x="9508917" y="0"/>
                </a:lnTo>
                <a:lnTo>
                  <a:pt x="9508917" y="4036557"/>
                </a:lnTo>
                <a:lnTo>
                  <a:pt x="0" y="40365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85849" y="1503407"/>
            <a:ext cx="7009661" cy="4805538"/>
          </a:xfrm>
          <a:custGeom>
            <a:avLst/>
            <a:gdLst/>
            <a:ahLst/>
            <a:cxnLst/>
            <a:rect l="l" t="t" r="r" b="b"/>
            <a:pathLst>
              <a:path w="7009661" h="4805538">
                <a:moveTo>
                  <a:pt x="0" y="0"/>
                </a:moveTo>
                <a:lnTo>
                  <a:pt x="7009661" y="0"/>
                </a:lnTo>
                <a:lnTo>
                  <a:pt x="7009661" y="4805538"/>
                </a:lnTo>
                <a:lnTo>
                  <a:pt x="0" y="4805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17657" y="5661536"/>
            <a:ext cx="8866640" cy="359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55"/>
              </a:lnSpc>
            </a:pP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best_t</a:t>
            </a: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est_loss = float('inf')</a:t>
            </a:r>
            <a:endParaRPr lang="en-US" sz="14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2055"/>
              </a:lnSpc>
            </a:pP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patience = 3</a:t>
            </a:r>
            <a:endParaRPr lang="en-US" sz="14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2055"/>
              </a:lnSpc>
            </a:pP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patience_counter = 0</a:t>
            </a:r>
            <a:endParaRPr lang="en-US" sz="14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2055"/>
              </a:lnSpc>
            </a:pP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best_model_path = "best_textcnn_model.pth"</a:t>
            </a:r>
            <a:endParaRPr lang="en-US" sz="14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2055"/>
              </a:lnSpc>
            </a:pP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for epoch in range(EPOCHS):</a:t>
            </a:r>
            <a:endParaRPr lang="en-US" sz="14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2055"/>
              </a:lnSpc>
            </a:pP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train_loss = train(model, train_loader, criterion, optimizer, device)</a:t>
            </a:r>
            <a:endParaRPr lang="en-US" sz="14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2055"/>
              </a:lnSpc>
            </a:pP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</a:t>
            </a: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est_loss, test_acc = evaluate(model, test_loader, criterion, device)</a:t>
            </a:r>
            <a:endParaRPr lang="en-US" sz="14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2055"/>
              </a:lnSpc>
            </a:pPr>
          </a:p>
          <a:p>
            <a:pPr algn="just">
              <a:lnSpc>
                <a:spcPts val="2055"/>
              </a:lnSpc>
            </a:pP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print(f"\n=== Epoch {epoch + 1}/{EPOCHS} ===")</a:t>
            </a:r>
            <a:endParaRPr lang="en-US" sz="14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2055"/>
              </a:lnSpc>
            </a:pP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print(f"训练损失: {train_loss:.4f} | 测试损失: {test_loss:.4f} | 测试准确率: {test_acc:.4f}")</a:t>
            </a:r>
            <a:endParaRPr lang="en-US" sz="14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2055"/>
              </a:lnSpc>
            </a:pPr>
          </a:p>
          <a:p>
            <a:pPr algn="just">
              <a:lnSpc>
                <a:spcPts val="2055"/>
              </a:lnSpc>
            </a:pP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if test_loss &lt; best_test_loss:</a:t>
            </a:r>
            <a:endParaRPr lang="en-US" sz="14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2055"/>
              </a:lnSpc>
            </a:pPr>
            <a:r>
              <a:rPr lang="en-US" sz="14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best_test_loss = test_loss</a:t>
            </a:r>
            <a:endParaRPr lang="en-US" sz="14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2055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1287322" y="1684072"/>
            <a:ext cx="6720294" cy="462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p</a:t>
            </a: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atience_counter = 0</a:t>
            </a:r>
            <a:endParaRPr lang="en-US" sz="20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50"/>
              </a:lnSpc>
            </a:pP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torch.save(model.state_dict(), best_model</a:t>
            </a: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_p</a:t>
            </a: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ath)</a:t>
            </a:r>
            <a:endParaRPr lang="en-US" sz="20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50"/>
              </a:lnSpc>
            </a:pP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print(f" 测试损失下降，保存最优模型到 {best_model_path}")</a:t>
            </a:r>
            <a:endParaRPr lang="en-US" sz="20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50"/>
              </a:lnSpc>
            </a:pP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else:</a:t>
            </a:r>
            <a:endParaRPr lang="en-US" sz="20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50"/>
              </a:lnSpc>
            </a:pP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patience_counter += 1</a:t>
            </a:r>
            <a:endParaRPr lang="en-US" sz="20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50"/>
              </a:lnSpc>
            </a:pP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print(f"测试损失上升，连续上升轮数: {patience_counter}/{patience}")</a:t>
            </a:r>
            <a:endParaRPr lang="en-US" sz="20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50"/>
              </a:lnSpc>
            </a:pP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if patience_counter &gt;= patience:</a:t>
            </a:r>
            <a:endParaRPr lang="en-US" sz="20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50"/>
              </a:lnSpc>
            </a:pP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print(f"\n测试损失连续{patience}轮上升，提前停止训练！")</a:t>
            </a:r>
            <a:endParaRPr lang="en-US" sz="20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50"/>
              </a:lnSpc>
            </a:pP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break</a:t>
            </a:r>
            <a:endParaRPr lang="en-US" sz="20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50"/>
              </a:lnSpc>
            </a:pPr>
          </a:p>
        </p:txBody>
      </p:sp>
      <p:grpSp>
        <p:nvGrpSpPr>
          <p:cNvPr id="10" name="Group 10"/>
          <p:cNvGrpSpPr/>
          <p:nvPr/>
        </p:nvGrpSpPr>
        <p:grpSpPr>
          <a:xfrm rot="0">
            <a:off x="1186994" y="1893123"/>
            <a:ext cx="9327966" cy="2803001"/>
            <a:chOff x="0" y="0"/>
            <a:chExt cx="7914756" cy="23783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14818" cy="2378456"/>
            </a:xfrm>
            <a:custGeom>
              <a:avLst/>
              <a:gdLst/>
              <a:ahLst/>
              <a:cxnLst/>
              <a:rect l="l" t="t" r="r" b="b"/>
              <a:pathLst>
                <a:path w="7914818" h="2378456">
                  <a:moveTo>
                    <a:pt x="96624" y="0"/>
                  </a:moveTo>
                  <a:lnTo>
                    <a:pt x="7818194" y="0"/>
                  </a:lnTo>
                  <a:cubicBezTo>
                    <a:pt x="7871529" y="0"/>
                    <a:pt x="7914818" y="38898"/>
                    <a:pt x="7914818" y="86823"/>
                  </a:cubicBezTo>
                  <a:lnTo>
                    <a:pt x="7914818" y="2291618"/>
                  </a:lnTo>
                  <a:cubicBezTo>
                    <a:pt x="7914818" y="2314578"/>
                    <a:pt x="7904646" y="2336758"/>
                    <a:pt x="7886537" y="2353030"/>
                  </a:cubicBezTo>
                  <a:cubicBezTo>
                    <a:pt x="7868428" y="2369302"/>
                    <a:pt x="7843869" y="2378456"/>
                    <a:pt x="7818194" y="2378456"/>
                  </a:cubicBezTo>
                  <a:lnTo>
                    <a:pt x="96624" y="2378456"/>
                  </a:lnTo>
                  <a:cubicBezTo>
                    <a:pt x="71072" y="2378456"/>
                    <a:pt x="46389" y="2369302"/>
                    <a:pt x="28280" y="2353030"/>
                  </a:cubicBezTo>
                  <a:cubicBezTo>
                    <a:pt x="10171" y="2336758"/>
                    <a:pt x="0" y="2314578"/>
                    <a:pt x="0" y="2291618"/>
                  </a:cubicBezTo>
                  <a:lnTo>
                    <a:pt x="0" y="86823"/>
                  </a:lnTo>
                  <a:cubicBezTo>
                    <a:pt x="0" y="63752"/>
                    <a:pt x="10171" y="41684"/>
                    <a:pt x="28280" y="25412"/>
                  </a:cubicBezTo>
                  <a:cubicBezTo>
                    <a:pt x="46389" y="9139"/>
                    <a:pt x="70948" y="0"/>
                    <a:pt x="966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 rot="0">
            <a:off x="1290332" y="1893123"/>
            <a:ext cx="8763303" cy="3073676"/>
            <a:chOff x="0" y="0"/>
            <a:chExt cx="12505797" cy="4386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05797" cy="4386333"/>
            </a:xfrm>
            <a:custGeom>
              <a:avLst/>
              <a:gdLst/>
              <a:ahLst/>
              <a:cxnLst/>
              <a:rect l="l" t="t" r="r" b="b"/>
              <a:pathLst>
                <a:path w="12505797" h="4386333">
                  <a:moveTo>
                    <a:pt x="0" y="0"/>
                  </a:moveTo>
                  <a:lnTo>
                    <a:pt x="12505797" y="0"/>
                  </a:lnTo>
                  <a:lnTo>
                    <a:pt x="12505797" y="4386333"/>
                  </a:lnTo>
                  <a:lnTo>
                    <a:pt x="0" y="4386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505797" cy="44339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为防止过拟合并节约训练时间</a:t>
              </a: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，引入简单的早停策略：记录历史最小测试损失，当测试损失连续若干轮（如 3 轮）未下降时提前终止训练，并始终保存当前最优模型到 best_textcnn_model.pth。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l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6994" y="4711346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3"/>
                </a:lnTo>
                <a:lnTo>
                  <a:pt x="0" y="39597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44116" y="1772232"/>
            <a:ext cx="6215184" cy="5138149"/>
          </a:xfrm>
          <a:custGeom>
            <a:avLst/>
            <a:gdLst/>
            <a:ahLst/>
            <a:cxnLst/>
            <a:rect l="l" t="t" r="r" b="b"/>
            <a:pathLst>
              <a:path w="6215184" h="5138149">
                <a:moveTo>
                  <a:pt x="0" y="0"/>
                </a:moveTo>
                <a:lnTo>
                  <a:pt x="6215184" y="0"/>
                </a:lnTo>
                <a:lnTo>
                  <a:pt x="6215184" y="5138149"/>
                </a:lnTo>
                <a:lnTo>
                  <a:pt x="0" y="51381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5053" y="4924732"/>
            <a:ext cx="7243884" cy="5009511"/>
          </a:xfrm>
          <a:custGeom>
            <a:avLst/>
            <a:gdLst/>
            <a:ahLst/>
            <a:cxnLst/>
            <a:rect l="l" t="t" r="r" b="b"/>
            <a:pathLst>
              <a:path w="7243884" h="5009511">
                <a:moveTo>
                  <a:pt x="0" y="0"/>
                </a:moveTo>
                <a:lnTo>
                  <a:pt x="7243883" y="0"/>
                </a:lnTo>
                <a:lnTo>
                  <a:pt x="7243883" y="5009511"/>
                </a:lnTo>
                <a:lnTo>
                  <a:pt x="0" y="50095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629" r="-762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69953" y="873148"/>
            <a:ext cx="10257160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代码关键修改和解释（TCNN模型）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0252" y="1754544"/>
            <a:ext cx="8343671" cy="299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5"/>
              </a:lnSpc>
            </a:pPr>
            <a:r>
              <a:rPr lang="en-US" sz="2805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训练过程可视化</a:t>
            </a:r>
            <a:endParaRPr lang="en-US" sz="2805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4040"/>
              </a:lnSpc>
            </a:pPr>
            <a:r>
              <a:rPr lang="en-US" sz="240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为了直观分析 TextCNN 在 10000 条样本上的训练效果，记录每一轮的</a:t>
            </a:r>
            <a:r>
              <a:rPr lang="en-US" sz="240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训练损失、测试损失与测试准确率，并在同一张图中绘制曲线：左轴展示</a:t>
            </a:r>
            <a:r>
              <a:rPr lang="en-US" sz="240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Train/Test Loss，右轴展示 Test Accuracy，从而观察模型是否收敛以及是否出现过拟合现象。</a:t>
            </a:r>
            <a:endParaRPr lang="en-US" sz="240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66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186994" y="4847689"/>
            <a:ext cx="9327966" cy="3914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</a:t>
            </a: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lt.figure(figsize=(10, 6))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20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ax1 = plt.gca()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15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Loss 曲线（左轴）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15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ax1.set_xlabel('Epoch')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15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ax1.set_ylabel('Loss', color='tab:red')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15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ax1.plot(epoch_list, train_loss_list, marker='o', color='tab:red', label='Train Loss')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15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ax1.plot(epoch_list, test_loss_list, marker='s', color='tab:red', linestyle='--', label='Test Loss')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15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ax1.tick_params(axis='y', labelcolor='tab:red')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15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ax1.grid(alpha=0.3)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15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</a:t>
            </a: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Accuracy 曲线（右轴）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15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ax2 = ax1.twinx()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15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ax2.set_ylabel('Accuracy', color='tab:blue')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20"/>
              </a:lnSpc>
            </a:pPr>
            <a:r>
              <a:rPr lang="en-US" sz="15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ax2.plot(epoch_list, test_acc_list, marker='^', color='tab:blue', label='Test Accuracy')</a:t>
            </a:r>
            <a:endParaRPr lang="en-US" sz="15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22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1184511" y="1999605"/>
            <a:ext cx="6344425" cy="2563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ax2.tick_params(axis='y', labelcolor='tab:blue')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lin</a:t>
            </a: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es1, labels1 = ax1.get_legend_handles_labels()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lines2, labels2 = ax2.get_legend_handles_labels()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ax1.legend(lines1 + lines2, labels1 + labels2, loc='upper left')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</a:t>
            </a: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t.title('TextCNN: Train/Test Loss + Test Accuracy (10000 Samples)')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plt.savefig('textcnn_10000data_trend.png', dpi=150, bbox_inches='tight')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0257160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代码关键修改和解释（TCNN模型）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6994" y="1869201"/>
            <a:ext cx="9327966" cy="252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0"/>
              </a:lnSpc>
            </a:pPr>
            <a:r>
              <a:rPr lang="en-US" sz="323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句子向量 TSNE 可视化</a:t>
            </a:r>
            <a:endParaRPr lang="en-US" sz="323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825"/>
              </a:lnSpc>
            </a:pPr>
            <a:r>
              <a:rPr lang="en-US" sz="257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在</a:t>
            </a:r>
            <a:r>
              <a:rPr lang="en-US" sz="257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训练得到最优模型后，为了从特征空间角度分析情感分类效果</a:t>
            </a:r>
            <a:r>
              <a:rPr lang="en-US" sz="257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，利用前面定义的 extract_feature 函数提取测试集中每条评论的句子向量（例如 256 维），然后通过 TSNE 将高维向量降到二维平面，并以散点图形式展示。首先加载最优模型并批量抽取句子特征：</a:t>
            </a:r>
            <a:endParaRPr lang="en-US" sz="257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3983064" y="2288092"/>
            <a:ext cx="487686" cy="495799"/>
          </a:xfrm>
          <a:custGeom>
            <a:avLst/>
            <a:gdLst/>
            <a:ahLst/>
            <a:cxnLst/>
            <a:rect l="l" t="t" r="r" b="b"/>
            <a:pathLst>
              <a:path w="487686" h="495799">
                <a:moveTo>
                  <a:pt x="0" y="0"/>
                </a:moveTo>
                <a:lnTo>
                  <a:pt x="487686" y="0"/>
                </a:lnTo>
                <a:lnTo>
                  <a:pt x="487686" y="495799"/>
                </a:lnTo>
                <a:lnTo>
                  <a:pt x="0" y="495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27" b="-12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6994" y="4711346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3"/>
                </a:lnTo>
                <a:lnTo>
                  <a:pt x="0" y="39597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1711" y="4155052"/>
            <a:ext cx="6484820" cy="5361059"/>
          </a:xfrm>
          <a:custGeom>
            <a:avLst/>
            <a:gdLst/>
            <a:ahLst/>
            <a:cxnLst/>
            <a:rect l="l" t="t" r="r" b="b"/>
            <a:pathLst>
              <a:path w="6484820" h="5361059">
                <a:moveTo>
                  <a:pt x="0" y="0"/>
                </a:moveTo>
                <a:lnTo>
                  <a:pt x="6484819" y="0"/>
                </a:lnTo>
                <a:lnTo>
                  <a:pt x="6484819" y="5361060"/>
                </a:lnTo>
                <a:lnTo>
                  <a:pt x="0" y="53610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6994" y="4898848"/>
            <a:ext cx="8364163" cy="377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b</a:t>
            </a: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est_model = TextCNN(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vocab_size=vocab_size,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embed_dim=EMBED_DIM,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w2v_model_path=W2V_MODEL_PATH,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tokenizer=tokenizer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).to(device)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best_model.load_state_dict(torch.load("best_textcnn_model.pth"))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best_model.eval()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test_features = []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test_true_labels = []with torch.no_grad():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for seq, label in tqdm(test_loader, desc="提取测试集特征"):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seq = seq.to(device)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feat = best_model.extract_feature(seq)  # 256 维句子向量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test_features.extend(feat.cpu().numpy())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55"/>
              </a:lnSpc>
            </a:pPr>
            <a:r>
              <a:rPr lang="en-US" sz="125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test_true_labels.extend(label.numpy())</a:t>
            </a:r>
            <a:endParaRPr lang="en-US" sz="125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55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1471711" y="4364284"/>
            <a:ext cx="6344425" cy="513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tsne = TSNE(n_components=2, random_state=42, perplexity=30)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test_feat_2d = tsne.fit_transform(np.array(test_features))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plt.figure(figsize=(10, 8))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neg_mask = np.array(test_true_labels) == 0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</a:t>
            </a: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os_mask = np.array(test_true_labels) == 1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plt.scatter(test_feat_2d[neg_mask, 0], test_feat_2d[neg_mask, 1],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c='#FF6B6B', alpha=0.6, s=30, label='Negative (0)')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plt.scatter(test_feat_2d[pos_mask, 0], test_feat_2d[pos_mask, 1],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c='#4ECDC4', alpha=0.6, s=30, label='Positive (1)')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plt.xlabel('TSNE Dimension 1')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plt.ylabel('TSNE Dimension 2')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plt.title('TextCNN Sentiment Feature Visualization (10k Samples Test Set)')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plt.legend(loc='best')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plt.grid(</a:t>
            </a: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alpha=0.3, linestyle='--')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plt.savefig('sentiment_feature_tsne.png', dpi=300, bbox_inches='tight')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45"/>
              </a:lnSpc>
            </a:pPr>
          </a:p>
        </p:txBody>
      </p:sp>
      <p:grpSp>
        <p:nvGrpSpPr>
          <p:cNvPr id="13" name="Group 13"/>
          <p:cNvGrpSpPr/>
          <p:nvPr/>
        </p:nvGrpSpPr>
        <p:grpSpPr>
          <a:xfrm rot="0">
            <a:off x="11471711" y="1386446"/>
            <a:ext cx="6077951" cy="2453128"/>
            <a:chOff x="0" y="0"/>
            <a:chExt cx="8103935" cy="32708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03997" cy="3270885"/>
            </a:xfrm>
            <a:custGeom>
              <a:avLst/>
              <a:gdLst/>
              <a:ahLst/>
              <a:cxnLst/>
              <a:rect l="l" t="t" r="r" b="b"/>
              <a:pathLst>
                <a:path w="8103997" h="3270885">
                  <a:moveTo>
                    <a:pt x="98933" y="0"/>
                  </a:moveTo>
                  <a:lnTo>
                    <a:pt x="8005064" y="0"/>
                  </a:lnTo>
                  <a:cubicBezTo>
                    <a:pt x="8059674" y="0"/>
                    <a:pt x="8103997" y="44323"/>
                    <a:pt x="8103997" y="98933"/>
                  </a:cubicBezTo>
                  <a:lnTo>
                    <a:pt x="8103997" y="3171952"/>
                  </a:lnTo>
                  <a:cubicBezTo>
                    <a:pt x="8103997" y="3198114"/>
                    <a:pt x="8093583" y="3223260"/>
                    <a:pt x="8075041" y="3241929"/>
                  </a:cubicBezTo>
                  <a:cubicBezTo>
                    <a:pt x="8056499" y="3260598"/>
                    <a:pt x="8031353" y="3270885"/>
                    <a:pt x="8005064" y="3270885"/>
                  </a:cubicBezTo>
                  <a:lnTo>
                    <a:pt x="98933" y="3270885"/>
                  </a:lnTo>
                  <a:cubicBezTo>
                    <a:pt x="44323" y="3270885"/>
                    <a:pt x="0" y="3226562"/>
                    <a:pt x="0" y="3171952"/>
                  </a:cubicBezTo>
                  <a:lnTo>
                    <a:pt x="0" y="98933"/>
                  </a:lnTo>
                  <a:cubicBezTo>
                    <a:pt x="0" y="72644"/>
                    <a:pt x="10414" y="47498"/>
                    <a:pt x="28956" y="28956"/>
                  </a:cubicBezTo>
                  <a:cubicBezTo>
                    <a:pt x="47498" y="10414"/>
                    <a:pt x="72644" y="0"/>
                    <a:pt x="98933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 rot="0">
            <a:off x="11384784" y="1309428"/>
            <a:ext cx="6077951" cy="2607166"/>
            <a:chOff x="0" y="0"/>
            <a:chExt cx="8103935" cy="34762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03935" cy="3476221"/>
            </a:xfrm>
            <a:custGeom>
              <a:avLst/>
              <a:gdLst/>
              <a:ahLst/>
              <a:cxnLst/>
              <a:rect l="l" t="t" r="r" b="b"/>
              <a:pathLst>
                <a:path w="8103935" h="3476221">
                  <a:moveTo>
                    <a:pt x="0" y="0"/>
                  </a:moveTo>
                  <a:lnTo>
                    <a:pt x="8103935" y="0"/>
                  </a:lnTo>
                  <a:lnTo>
                    <a:pt x="8103935" y="3476221"/>
                  </a:lnTo>
                  <a:lnTo>
                    <a:pt x="0" y="34762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03935" cy="35238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随后使用</a:t>
              </a: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 TSNE 将高维特征映射到二维，并区分正负样本绘制散点图：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5187874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代码关键修改和解释（TCNN模型）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55123" y="6358626"/>
            <a:ext cx="4757767" cy="3261731"/>
          </a:xfrm>
          <a:custGeom>
            <a:avLst/>
            <a:gdLst/>
            <a:ahLst/>
            <a:cxnLst/>
            <a:rect l="l" t="t" r="r" b="b"/>
            <a:pathLst>
              <a:path w="4757767" h="3261731">
                <a:moveTo>
                  <a:pt x="0" y="0"/>
                </a:moveTo>
                <a:lnTo>
                  <a:pt x="4757767" y="0"/>
                </a:lnTo>
                <a:lnTo>
                  <a:pt x="4757767" y="3261731"/>
                </a:lnTo>
                <a:lnTo>
                  <a:pt x="0" y="3261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186994" y="1893123"/>
            <a:ext cx="9327966" cy="2803001"/>
            <a:chOff x="0" y="0"/>
            <a:chExt cx="7914756" cy="2378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14818" cy="2378456"/>
            </a:xfrm>
            <a:custGeom>
              <a:avLst/>
              <a:gdLst/>
              <a:ahLst/>
              <a:cxnLst/>
              <a:rect l="l" t="t" r="r" b="b"/>
              <a:pathLst>
                <a:path w="7914818" h="2378456">
                  <a:moveTo>
                    <a:pt x="96624" y="0"/>
                  </a:moveTo>
                  <a:lnTo>
                    <a:pt x="7818194" y="0"/>
                  </a:lnTo>
                  <a:cubicBezTo>
                    <a:pt x="7871529" y="0"/>
                    <a:pt x="7914818" y="38898"/>
                    <a:pt x="7914818" y="86823"/>
                  </a:cubicBezTo>
                  <a:lnTo>
                    <a:pt x="7914818" y="2291618"/>
                  </a:lnTo>
                  <a:cubicBezTo>
                    <a:pt x="7914818" y="2314578"/>
                    <a:pt x="7904646" y="2336758"/>
                    <a:pt x="7886537" y="2353030"/>
                  </a:cubicBezTo>
                  <a:cubicBezTo>
                    <a:pt x="7868428" y="2369302"/>
                    <a:pt x="7843869" y="2378456"/>
                    <a:pt x="7818194" y="2378456"/>
                  </a:cubicBezTo>
                  <a:lnTo>
                    <a:pt x="96624" y="2378456"/>
                  </a:lnTo>
                  <a:cubicBezTo>
                    <a:pt x="71072" y="2378456"/>
                    <a:pt x="46389" y="2369302"/>
                    <a:pt x="28280" y="2353030"/>
                  </a:cubicBezTo>
                  <a:cubicBezTo>
                    <a:pt x="10171" y="2336758"/>
                    <a:pt x="0" y="2314578"/>
                    <a:pt x="0" y="2291618"/>
                  </a:cubicBezTo>
                  <a:lnTo>
                    <a:pt x="0" y="86823"/>
                  </a:lnTo>
                  <a:cubicBezTo>
                    <a:pt x="0" y="63752"/>
                    <a:pt x="10171" y="41684"/>
                    <a:pt x="28280" y="25412"/>
                  </a:cubicBezTo>
                  <a:cubicBezTo>
                    <a:pt x="46389" y="9139"/>
                    <a:pt x="70948" y="0"/>
                    <a:pt x="966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1290332" y="1893123"/>
            <a:ext cx="8763303" cy="3073676"/>
            <a:chOff x="0" y="0"/>
            <a:chExt cx="12505797" cy="4386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05797" cy="4386333"/>
            </a:xfrm>
            <a:custGeom>
              <a:avLst/>
              <a:gdLst/>
              <a:ahLst/>
              <a:cxnLst/>
              <a:rect l="l" t="t" r="r" b="b"/>
              <a:pathLst>
                <a:path w="12505797" h="4386333">
                  <a:moveTo>
                    <a:pt x="0" y="0"/>
                  </a:moveTo>
                  <a:lnTo>
                    <a:pt x="12505797" y="0"/>
                  </a:lnTo>
                  <a:lnTo>
                    <a:pt x="12505797" y="4386333"/>
                  </a:lnTo>
                  <a:lnTo>
                    <a:pt x="0" y="4386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505797" cy="44339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从可视化结果可以观察到</a:t>
              </a: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，正负样本在二维情感空间中呈现出一定程度的聚类与分离，说明 TextCNN 学到的句子向量在语义与情感维度上具有较好的区分能力，为后续分析模型判决依据和误分类样本提供了直观的参考。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l">
                <a:lnSpc>
                  <a:spcPts val="364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6994" y="4924725"/>
            <a:ext cx="9327966" cy="5334660"/>
          </a:xfrm>
          <a:custGeom>
            <a:avLst/>
            <a:gdLst/>
            <a:ahLst/>
            <a:cxnLst/>
            <a:rect l="l" t="t" r="r" b="b"/>
            <a:pathLst>
              <a:path w="9327966" h="5334660">
                <a:moveTo>
                  <a:pt x="0" y="0"/>
                </a:moveTo>
                <a:lnTo>
                  <a:pt x="9327966" y="0"/>
                </a:lnTo>
                <a:lnTo>
                  <a:pt x="9327966" y="5334660"/>
                </a:lnTo>
                <a:lnTo>
                  <a:pt x="0" y="53346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221" b="-322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355123" y="7387867"/>
            <a:ext cx="4757767" cy="70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1000</a:t>
            </a:r>
            <a:r>
              <a:rPr lang="en-US" sz="20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0 条是实验用的总样本，epoch3 是测试损失最低、精确率最高的轮数。</a:t>
            </a:r>
            <a:endParaRPr lang="en-US" sz="20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291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</a:t>
            </a: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解释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(Bert模型）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615085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(be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rt模型）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1437" y="2526246"/>
            <a:ext cx="7427489" cy="7551686"/>
          </a:xfrm>
          <a:custGeom>
            <a:avLst/>
            <a:gdLst/>
            <a:ahLst/>
            <a:cxnLst/>
            <a:rect l="l" t="t" r="r" b="b"/>
            <a:pathLst>
              <a:path w="7427489" h="7551686">
                <a:moveTo>
                  <a:pt x="0" y="0"/>
                </a:moveTo>
                <a:lnTo>
                  <a:pt x="7427488" y="0"/>
                </a:lnTo>
                <a:lnTo>
                  <a:pt x="7427488" y="7551687"/>
                </a:lnTo>
                <a:lnTo>
                  <a:pt x="0" y="7551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3" y="2411946"/>
            <a:ext cx="6626589" cy="716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Traceback</a:t>
            </a: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(most recent</a:t>
            </a: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call last):</a:t>
            </a: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File "D:\exp02-sentiment-classificationn\bert-sentential-classifer\main.py", line 164, in &lt;module&gt; train(train_texts, train_labels, val_texts, val_labels) File "D:\exp02-sentiment-classificationn\bert-sentential-classifer\main.py", line 142, in train model.save_model(config.model_save_path) File "D:\exp02-sentiment-classificationn\bert-sentential-classifer\model.py", line 22, in save_model torch.save(self.state_dict(), path) File "F:\python\Lib\site-packages\torch\serialization.py", line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37518" y="1663723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37518" y="1750049"/>
            <a:ext cx="5428458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关键修改1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：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9144000" y="2168520"/>
            <a:ext cx="7334955" cy="7909413"/>
          </a:xfrm>
          <a:custGeom>
            <a:avLst/>
            <a:gdLst/>
            <a:ahLst/>
            <a:cxnLst/>
            <a:rect l="l" t="t" r="r" b="b"/>
            <a:pathLst>
              <a:path w="7334955" h="7909413">
                <a:moveTo>
                  <a:pt x="0" y="0"/>
                </a:moveTo>
                <a:lnTo>
                  <a:pt x="7334955" y="0"/>
                </a:lnTo>
                <a:lnTo>
                  <a:pt x="7334955" y="7909413"/>
                </a:lnTo>
                <a:lnTo>
                  <a:pt x="0" y="79094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44000" y="2972984"/>
            <a:ext cx="7813827" cy="644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3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966,</a:t>
            </a:r>
            <a:r>
              <a:rPr lang="en-US" sz="23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in save with _open_zipfile_writer(f) as opened_zipfile: ^^^^^^^^^^^^^^^^^^^^^^^ File "F:\python\Lib\site-packages\torch\serialization.py", line 828, in _open_zipfile_writer return container(name_or_buffer) # type: ignore[arg-type] ^^^^^^^^^^^^^^^^^^^^^^^^^ File "F:\python\Lib\site-packages\torch\serialization.py", line 792, in __init__ torch._C.PyTorchFileWriter( RuntimeError: Parent directory saved_models does not exist.</a:t>
            </a:r>
            <a:endParaRPr lang="en-US" sz="23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解释﻿(bert模型）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98435" y="2691056"/>
            <a:ext cx="6759024" cy="7595944"/>
          </a:xfrm>
          <a:custGeom>
            <a:avLst/>
            <a:gdLst/>
            <a:ahLst/>
            <a:cxnLst/>
            <a:rect l="l" t="t" r="r" b="b"/>
            <a:pathLst>
              <a:path w="6759024" h="7595944">
                <a:moveTo>
                  <a:pt x="0" y="0"/>
                </a:moveTo>
                <a:lnTo>
                  <a:pt x="6759024" y="0"/>
                </a:lnTo>
                <a:lnTo>
                  <a:pt x="6759024" y="7595944"/>
                </a:lnTo>
                <a:lnTo>
                  <a:pt x="0" y="7595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54952" y="3847527"/>
            <a:ext cx="6045990" cy="407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</a:t>
            </a: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save_model(self, path):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dir_name = os.path.dirname(path)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if dir_name != "" and not os.path.exists(dir_name):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os.makedirs(dir_name, exist_ok=True)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torch.save(self.state_dict(), path)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637518" y="1818896"/>
            <a:ext cx="11036712" cy="1408402"/>
          </a:xfrm>
          <a:custGeom>
            <a:avLst/>
            <a:gdLst/>
            <a:ahLst/>
            <a:cxnLst/>
            <a:rect l="l" t="t" r="r" b="b"/>
            <a:pathLst>
              <a:path w="11036712" h="1408402">
                <a:moveTo>
                  <a:pt x="0" y="0"/>
                </a:moveTo>
                <a:lnTo>
                  <a:pt x="11036712" y="0"/>
                </a:lnTo>
                <a:lnTo>
                  <a:pt x="11036712" y="1408402"/>
                </a:lnTo>
                <a:lnTo>
                  <a:pt x="0" y="1408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65021" y="1926351"/>
            <a:ext cx="9751003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问题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：saved_models未建立         解决：预设文件夹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解释﻿(bert模型）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865493" y="9431701"/>
            <a:ext cx="10128175" cy="1292463"/>
          </a:xfrm>
          <a:custGeom>
            <a:avLst/>
            <a:gdLst/>
            <a:ahLst/>
            <a:cxnLst/>
            <a:rect l="l" t="t" r="r" b="b"/>
            <a:pathLst>
              <a:path w="10128175" h="1292463">
                <a:moveTo>
                  <a:pt x="0" y="0"/>
                </a:moveTo>
                <a:lnTo>
                  <a:pt x="10128175" y="0"/>
                </a:lnTo>
                <a:lnTo>
                  <a:pt x="10128175" y="1292463"/>
                </a:lnTo>
                <a:lnTo>
                  <a:pt x="0" y="1292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1437" y="2526246"/>
            <a:ext cx="7427489" cy="7551686"/>
          </a:xfrm>
          <a:custGeom>
            <a:avLst/>
            <a:gdLst/>
            <a:ahLst/>
            <a:cxnLst/>
            <a:rect l="l" t="t" r="r" b="b"/>
            <a:pathLst>
              <a:path w="7427489" h="7551686">
                <a:moveTo>
                  <a:pt x="0" y="0"/>
                </a:moveTo>
                <a:lnTo>
                  <a:pt x="7427488" y="0"/>
                </a:lnTo>
                <a:lnTo>
                  <a:pt x="7427488" y="7551687"/>
                </a:lnTo>
                <a:lnTo>
                  <a:pt x="0" y="75516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69953" y="2440521"/>
            <a:ext cx="6095540" cy="763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192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C:\Users\lh008\anac</a:t>
            </a:r>
            <a:r>
              <a:rPr lang="en-US" sz="192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onda3\python.exe</a:t>
            </a:r>
            <a:r>
              <a:rPr lang="en-US" sz="192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C:\Users\lh008\Desktop</a:t>
            </a:r>
            <a:r>
              <a:rPr lang="en-US" sz="192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\exp02-sentiment-classificationn\qwen-sentential-classifier\main.py 加载训练集... 加载CSV文件时出错: [Errno 2] No such file or directory: 'dataset/train.csv' Traceback (most recent call last): File "C:\Users\lh008\Desktop\exp02-sentiment-classificationn\qwen-sentential-classifier\main.py", line 221, in &lt;module&gt; train_texts, train_labels = data_loader.load_csv("dataset/train.csv") ~~~~~~~~~~~~~~~~~~~~^^^^^^^^^^^^^^^^^^^^^ File "C:\Users\lh008\Desktop\exp02-sentiment-classificationn\qwen-sentential-classifier\load_data.py", line 33, in load_csv df = pd.read_csv(file_path, header=None, names=['label', 'title', 'text']) File "C:\Users\lh008\anaconda3\Lib\site-packages\pandas\io\parsers\readers.py", line 1026, in read_csv return </a:t>
            </a:r>
            <a:endParaRPr lang="en-US" sz="192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37518" y="1663723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7518" y="1750049"/>
            <a:ext cx="5428458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关键修改2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：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8918925" y="1663723"/>
            <a:ext cx="7334955" cy="7909413"/>
          </a:xfrm>
          <a:custGeom>
            <a:avLst/>
            <a:gdLst/>
            <a:ahLst/>
            <a:cxnLst/>
            <a:rect l="l" t="t" r="r" b="b"/>
            <a:pathLst>
              <a:path w="7334955" h="7909413">
                <a:moveTo>
                  <a:pt x="0" y="0"/>
                </a:moveTo>
                <a:lnTo>
                  <a:pt x="7334955" y="0"/>
                </a:lnTo>
                <a:lnTo>
                  <a:pt x="7334955" y="7909413"/>
                </a:lnTo>
                <a:lnTo>
                  <a:pt x="0" y="79094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918925" y="1812051"/>
            <a:ext cx="7448632" cy="90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5"/>
              </a:lnSpc>
            </a:pPr>
            <a:r>
              <a:rPr lang="en-US" sz="16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_read(filepath_or_buffer,</a:t>
            </a:r>
            <a:r>
              <a:rPr lang="en-US" sz="16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kwds) File "C:\Users\lh008\anaconda3\Lib\site-packages\pandas\io\parsers\readers.py", line 620, in _read parser = TextFileReader(filepath_or_buffer, **kwds) File "C:\Users\lh008\anaconda3\Lib\site-packages\pandas\io\parsers\readers.py", line 1620, in __init__ self._engine = self._make_engine(f, self.engine) ~~~~~~~~~~~~~~~~~^^^^^^^^^^^^^^^^ File "C:\Users\lh008\anaconda3\Lib\site-packages\pandas\io\parsers\readers.py", line 1880, in _make_engine self.handles = get_handle( ~~~~~~~~~~^ f, ^^ ...&lt;6 lines&gt;... storage_options=self.options.get("storage_options", None), ^^^^^^^^^^^^^^^^^^^^^^^^^^^^^^^^^^^^^^^^^^^^^^^^^^^^^^^^^^ ) ^ File "C:\Users\lh008\anaconda3\Lib\site-packages\pandas\io\common.py", line 873, in get_handle handle = open( handle, ...&lt;3 lines&gt;... newline="", ) FileNotFoundError: [Errno 2] No such file or directory: 'dataset/train.csv' 进程已结束，退出代码为 1</a:t>
            </a:r>
            <a:endParaRPr lang="en-US" sz="16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05"/>
              </a:lnSpc>
            </a:pPr>
            <a:r>
              <a:rPr lang="en-US" sz="160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问题：路径出错</a:t>
            </a:r>
            <a:endParaRPr lang="en-US" sz="1600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4005"/>
              </a:lnSpc>
            </a:pPr>
            <a:r>
              <a:rPr lang="en-US" sz="16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解决：将main相对路径改为绝对路径（要注意文件夹classfication多了一个n（被坑了））</a:t>
            </a:r>
            <a:endParaRPr lang="en-US" sz="16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4005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解释﻿(bert模型）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1437" y="2526246"/>
            <a:ext cx="6621336" cy="6732054"/>
          </a:xfrm>
          <a:custGeom>
            <a:avLst/>
            <a:gdLst/>
            <a:ahLst/>
            <a:cxnLst/>
            <a:rect l="l" t="t" r="r" b="b"/>
            <a:pathLst>
              <a:path w="6621336" h="6732054">
                <a:moveTo>
                  <a:pt x="0" y="0"/>
                </a:moveTo>
                <a:lnTo>
                  <a:pt x="6621336" y="0"/>
                </a:lnTo>
                <a:lnTo>
                  <a:pt x="6621336" y="6732054"/>
                </a:lnTo>
                <a:lnTo>
                  <a:pt x="0" y="6732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3" y="2307171"/>
            <a:ext cx="5770303" cy="6951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5"/>
              </a:lnSpc>
            </a:pPr>
            <a:r>
              <a:rPr lang="en-US" sz="478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解决：将</a:t>
            </a:r>
            <a:r>
              <a:rPr lang="en-US" sz="478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config相对路径改为绝对路径（要注意文件夹classfication多了一个n（被坑了））</a:t>
            </a:r>
            <a:endParaRPr lang="en-US" sz="478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8025"/>
              </a:lnSpc>
            </a:pPr>
          </a:p>
          <a:p>
            <a:pPr algn="ctr">
              <a:lnSpc>
                <a:spcPts val="803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637518" y="1663723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37518" y="1750049"/>
            <a:ext cx="5428458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关键修改3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：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74890" y="-4466018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11274" y="-6372638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90510" y="578946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39478" y="7740216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3061" y="9005306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3642" y="-7637729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62050" y="4110038"/>
            <a:ext cx="5173493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5"/>
              </a:lnSpc>
            </a:pPr>
            <a:r>
              <a:rPr lang="en-US" sz="12490" b="1" spc="823">
                <a:solidFill>
                  <a:srgbClr val="76719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目录</a:t>
            </a:r>
            <a:endParaRPr lang="en-US" sz="12490" b="1" spc="823">
              <a:solidFill>
                <a:srgbClr val="76719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58714" y="3612668"/>
            <a:ext cx="446166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（TCNN模型）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7709862" y="2242429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39508" y="3612668"/>
            <a:ext cx="4461669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（bert模型）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90655" y="2242429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58714" y="6569150"/>
            <a:ext cx="446166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（qwen模型）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7709862" y="5198910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539508" y="6569150"/>
            <a:ext cx="4461669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bert和通义千问2.5-0.5B 基座模型差异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90655" y="5198910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6198037" y="7597341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61883" y="-4466018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解释﻿(bert模型）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1437" y="2526246"/>
            <a:ext cx="7427489" cy="7551686"/>
          </a:xfrm>
          <a:custGeom>
            <a:avLst/>
            <a:gdLst/>
            <a:ahLst/>
            <a:cxnLst/>
            <a:rect l="l" t="t" r="r" b="b"/>
            <a:pathLst>
              <a:path w="7427489" h="7551686">
                <a:moveTo>
                  <a:pt x="0" y="0"/>
                </a:moveTo>
                <a:lnTo>
                  <a:pt x="7427488" y="0"/>
                </a:lnTo>
                <a:lnTo>
                  <a:pt x="7427488" y="7551687"/>
                </a:lnTo>
                <a:lnTo>
                  <a:pt x="0" y="7551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3" y="2421471"/>
            <a:ext cx="7148972" cy="748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224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C:\Users\lh008\anaconda3\python.exe C:\Users\lh008\Desktop\exp02-sentiment-classificationn\bert-sentential-classifer\main.py Traceback</a:t>
            </a:r>
            <a:r>
              <a:rPr lang="en-US" sz="224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(most recent</a:t>
            </a:r>
            <a:r>
              <a:rPr lang="en-US" sz="224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call last):</a:t>
            </a:r>
            <a:r>
              <a:rPr lang="en-US" sz="224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File "C:\Users\lh008\Desktop\exp02-sentiment-classificationn\bert-sentential-classifer\main.py", line 164, in &lt;module&gt; train(train_texts, train_labels, val_texts, val_labels) ~~~~~^^^^^^^^^^^^^^^^^^^^^^^^^^^^^^^^^^^^^^^^^^^^^^^^^^ File "C:\Users\lh008\Desktop\exp02-sentiment-classificationn\bert-sentential-classifer\main.py", line 117, in train for batch in train_loader: ^^^^^^^^^^^^ File "C:\Users\lh008\anaconda3\Lib\site-packages\torch\utils\data\dataloader.py", line 732, in __next__ data = </a:t>
            </a:r>
            <a:endParaRPr lang="en-US" sz="224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37518" y="1663723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37518" y="1750049"/>
            <a:ext cx="5428458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关键修改4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：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9144000" y="2168520"/>
            <a:ext cx="7334955" cy="7909413"/>
          </a:xfrm>
          <a:custGeom>
            <a:avLst/>
            <a:gdLst/>
            <a:ahLst/>
            <a:cxnLst/>
            <a:rect l="l" t="t" r="r" b="b"/>
            <a:pathLst>
              <a:path w="7334955" h="7909413">
                <a:moveTo>
                  <a:pt x="0" y="0"/>
                </a:moveTo>
                <a:lnTo>
                  <a:pt x="7334955" y="0"/>
                </a:lnTo>
                <a:lnTo>
                  <a:pt x="7334955" y="7909413"/>
                </a:lnTo>
                <a:lnTo>
                  <a:pt x="0" y="79094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484638" y="2186715"/>
            <a:ext cx="6653678" cy="784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0"/>
              </a:lnSpc>
            </a:pPr>
            <a:r>
              <a:rPr lang="en-US" sz="17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self._next_data() File "C:\Users\lh008\anaconda3\Lib\site-packages\torch\utils\data\dataloader.py", line 788, in _next_data data = self._dataset_fetcher.fetch(index) # may raise StopIteration File "C:\Users\lh008\anaconda3\Lib\site-packages\torch\utils\data\_utils\fetch.py", line 52, in fetch data = [self.dataset[idx] for idx in possibly_batched_index] ~~~~~~~~~~~~^^^^^ File "C:\Users\lh008\Desktop\exp02-sentiment-classificationn\bert-sentential-classifer\dataset.py", line 52, in __getitem__ 'labels': torch.tensor(label, dtype=torch.long) ~~~~~~~~~~~~^^^^^^^^^^^^^^^^^^^^^^^^^ RuntimeError: value cannot be converted to type int64 without overflow 进程已结束，退出代码为 1</a:t>
            </a:r>
            <a:endParaRPr lang="en-US" sz="17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49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解释﻿(bert模型）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13563" y="2751952"/>
            <a:ext cx="6759024" cy="7595944"/>
          </a:xfrm>
          <a:custGeom>
            <a:avLst/>
            <a:gdLst/>
            <a:ahLst/>
            <a:cxnLst/>
            <a:rect l="l" t="t" r="r" b="b"/>
            <a:pathLst>
              <a:path w="6759024" h="7595944">
                <a:moveTo>
                  <a:pt x="0" y="0"/>
                </a:moveTo>
                <a:lnTo>
                  <a:pt x="6759024" y="0"/>
                </a:lnTo>
                <a:lnTo>
                  <a:pt x="6759024" y="7595944"/>
                </a:lnTo>
                <a:lnTo>
                  <a:pt x="0" y="7595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31019" y="3415629"/>
            <a:ext cx="4524113" cy="659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假设第一列是原始 label（1-2 打分）</a:t>
            </a:r>
            <a:endParaRPr lang="en-US" sz="1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785"/>
              </a:lnSpc>
            </a:pP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df['l</a:t>
            </a: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abel'] = pd.to_numeric(df['label'], errors='coerce') # 转成数字</a:t>
            </a:r>
            <a:endParaRPr lang="en-US" sz="1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785"/>
              </a:lnSpc>
            </a:pP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 = df.dropna(subset=['label'])                          # 去掉异常行</a:t>
            </a:r>
            <a:endParaRPr lang="en-US" sz="1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785"/>
              </a:lnSpc>
            </a:pP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df['label'] = df['label'].astype(int)</a:t>
            </a:r>
            <a:endParaRPr lang="en-US" sz="1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785"/>
              </a:lnSpc>
            </a:pPr>
          </a:p>
          <a:p>
            <a:pPr algn="l">
              <a:lnSpc>
                <a:spcPts val="2785"/>
              </a:lnSpc>
            </a:pP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例子：把 1 → 0（负面），2 → 1（正面），其余直接丢掉</a:t>
            </a:r>
            <a:endParaRPr lang="en-US" sz="1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785"/>
              </a:lnSpc>
            </a:pP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df['label'] = df['label'].map({1: 0, 2: 1})</a:t>
            </a:r>
            <a:endParaRPr lang="en-US" sz="1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785"/>
              </a:lnSpc>
            </a:pPr>
          </a:p>
          <a:p>
            <a:pPr algn="l">
              <a:lnSpc>
                <a:spcPts val="2785"/>
              </a:lnSpc>
            </a:pP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最后一定要变成 Python int 的 list</a:t>
            </a:r>
            <a:endParaRPr lang="en-US" sz="1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785"/>
              </a:lnSpc>
            </a:pP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train_texts = train_df['text'].tolist()</a:t>
            </a:r>
            <a:endParaRPr lang="en-US" sz="1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785"/>
              </a:lnSpc>
            </a:pP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train_labels = train_df['label'].astype(int).tolist()</a:t>
            </a:r>
            <a:endParaRPr lang="en-US" sz="1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785"/>
              </a:lnSpc>
            </a:pPr>
          </a:p>
          <a:p>
            <a:pPr algn="l">
              <a:lnSpc>
                <a:spcPts val="2785"/>
              </a:lnSpc>
            </a:pP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val_texts = val_df['text'].tolist()</a:t>
            </a:r>
            <a:endParaRPr lang="en-US" sz="1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785"/>
              </a:lnSpc>
            </a:pPr>
            <a:r>
              <a:rPr lang="en-US" sz="1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val_labels = val_df['label'].astype(int).tolist()</a:t>
            </a:r>
            <a:endParaRPr lang="en-US" sz="1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78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703736" y="2012076"/>
            <a:ext cx="11595842" cy="1479753"/>
          </a:xfrm>
          <a:custGeom>
            <a:avLst/>
            <a:gdLst/>
            <a:ahLst/>
            <a:cxnLst/>
            <a:rect l="l" t="t" r="r" b="b"/>
            <a:pathLst>
              <a:path w="11595842" h="1479753">
                <a:moveTo>
                  <a:pt x="0" y="0"/>
                </a:moveTo>
                <a:lnTo>
                  <a:pt x="11595842" y="0"/>
                </a:lnTo>
                <a:lnTo>
                  <a:pt x="11595842" y="1479753"/>
                </a:lnTo>
                <a:lnTo>
                  <a:pt x="0" y="14797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63334" y="4342395"/>
            <a:ext cx="8114530" cy="3144380"/>
          </a:xfrm>
          <a:custGeom>
            <a:avLst/>
            <a:gdLst/>
            <a:ahLst/>
            <a:cxnLst/>
            <a:rect l="l" t="t" r="r" b="b"/>
            <a:pathLst>
              <a:path w="8114530" h="3144380">
                <a:moveTo>
                  <a:pt x="0" y="0"/>
                </a:moveTo>
                <a:lnTo>
                  <a:pt x="8114530" y="0"/>
                </a:lnTo>
                <a:lnTo>
                  <a:pt x="8114530" y="3144380"/>
                </a:lnTo>
                <a:lnTo>
                  <a:pt x="0" y="31443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65021" y="1926351"/>
            <a:ext cx="9751003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问题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：label值过大或类型错误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解决：csv预处理：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93687" y="3032938"/>
            <a:ext cx="5723532" cy="1647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0"/>
              </a:lnSpc>
            </a:pPr>
            <a:r>
              <a:rPr lang="en-US" sz="2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最终结果：saved</a:t>
            </a:r>
            <a:r>
              <a:rPr lang="en-US" sz="26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_models下sentiment_model.pth存储了模型</a:t>
            </a:r>
            <a:endParaRPr lang="en-US" sz="26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47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37518" y="698972"/>
            <a:ext cx="17542454" cy="1990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由于验证集l</a:t>
            </a:r>
            <a:r>
              <a:rPr lang="en-US" sz="28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oss过高，预计寻找更合适的样本量和训练次数</a:t>
            </a:r>
            <a:endParaRPr lang="en-US" sz="28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7518" y="2026133"/>
            <a:ext cx="7427489" cy="7551686"/>
          </a:xfrm>
          <a:custGeom>
            <a:avLst/>
            <a:gdLst/>
            <a:ahLst/>
            <a:cxnLst/>
            <a:rect l="l" t="t" r="r" b="b"/>
            <a:pathLst>
              <a:path w="7427489" h="7551686">
                <a:moveTo>
                  <a:pt x="0" y="0"/>
                </a:moveTo>
                <a:lnTo>
                  <a:pt x="7427489" y="0"/>
                </a:lnTo>
                <a:lnTo>
                  <a:pt x="7427489" y="7551687"/>
                </a:lnTo>
                <a:lnTo>
                  <a:pt x="0" y="7551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7968" y="2130527"/>
            <a:ext cx="5842073" cy="766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新建文件b</a:t>
            </a: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ert-experiments.py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设置镜像：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set_hf_mirrors():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os.environ['HF_ENDPOINT'] = 'https://hf-mirror.com'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os.environ['HF_HOME'] = './hf_cache'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</a:p>
          <a:p>
            <a:pPr algn="l">
              <a:lnSpc>
                <a:spcPts val="3075"/>
              </a:lnSpc>
            </a:p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set_hf_mirrors()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DEVICE = torch.device('cuda' if torch.cuda.is_available() else 'cpu')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print("Using device:", DEVICE)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SEED = 42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np.random.seed(SEED)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torch.manual_seed(SEED)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if torch.cuda.is_available():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75"/>
              </a:lnSpc>
            </a:pPr>
            <a:r>
              <a:rPr lang="en-US" sz="183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torch.cuda.manual_seed_all(SEED)</a:t>
            </a:r>
            <a:endParaRPr lang="en-US" sz="183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08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637518" y="1210613"/>
            <a:ext cx="7506482" cy="957907"/>
          </a:xfrm>
          <a:custGeom>
            <a:avLst/>
            <a:gdLst/>
            <a:ahLst/>
            <a:cxnLst/>
            <a:rect l="l" t="t" r="r" b="b"/>
            <a:pathLst>
              <a:path w="7506482" h="957907">
                <a:moveTo>
                  <a:pt x="0" y="0"/>
                </a:moveTo>
                <a:lnTo>
                  <a:pt x="7506482" y="0"/>
                </a:lnTo>
                <a:lnTo>
                  <a:pt x="7506482" y="957907"/>
                </a:lnTo>
                <a:lnTo>
                  <a:pt x="0" y="9579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37518" y="1272171"/>
            <a:ext cx="7506482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1. 控制变量确定最适合的样本量和训练次数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9924345" y="1357896"/>
            <a:ext cx="7334955" cy="7909413"/>
          </a:xfrm>
          <a:custGeom>
            <a:avLst/>
            <a:gdLst/>
            <a:ahLst/>
            <a:cxnLst/>
            <a:rect l="l" t="t" r="r" b="b"/>
            <a:pathLst>
              <a:path w="7334955" h="7909413">
                <a:moveTo>
                  <a:pt x="0" y="0"/>
                </a:moveTo>
                <a:lnTo>
                  <a:pt x="7334955" y="0"/>
                </a:lnTo>
                <a:lnTo>
                  <a:pt x="7334955" y="7909413"/>
                </a:lnTo>
                <a:lnTo>
                  <a:pt x="0" y="79094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173130" y="1489541"/>
            <a:ext cx="5448285" cy="80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评估函数：</a:t>
            </a: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evaluate_full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evaluate_full(model, eval_loader, device):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model.eval()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total_loss = 0.0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all_labels = []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all_preds = []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all_probs = []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</a:p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loss_fn = nn.CrossEntropyLoss()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</a:p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with torch.no_grad():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for batch in eval_loader: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input_ids = batch['input_ids'].to(device)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  <a:r>
              <a:rPr lang="en-US" sz="16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attention_mask = batch['attention_mask'].to(device)</a:t>
            </a:r>
            <a:endParaRPr lang="en-US" sz="16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025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8365857" cy="8505745"/>
          </a:xfrm>
          <a:custGeom>
            <a:avLst/>
            <a:gdLst/>
            <a:ahLst/>
            <a:cxnLst/>
            <a:rect l="l" t="t" r="r" b="b"/>
            <a:pathLst>
              <a:path w="8365857" h="8505745">
                <a:moveTo>
                  <a:pt x="0" y="0"/>
                </a:moveTo>
                <a:lnTo>
                  <a:pt x="8365857" y="0"/>
                </a:lnTo>
                <a:lnTo>
                  <a:pt x="8365857" y="8505745"/>
                </a:lnTo>
                <a:lnTo>
                  <a:pt x="0" y="850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5366" y="1107006"/>
            <a:ext cx="7358405" cy="854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lab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els = batch['labels'].to(device)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outputs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model(input_ids, attention_mask)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loss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loss_fn(outputs, labels)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p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robs = torch.softmax(outputs, dim=1)[:, 1]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preds = torch.argmax(outputs, dim=1)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total_loss += loss.item()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all_labels.extend(labels.cpu().numpy())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all_preds.extend(preds.cpu().numpy())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all_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probs.extend(probs.cpu().numpy())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avg_loss = total_loss / len(eval_loader)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all_labels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np.array(all_labels)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all_preds = np.array(all_preds)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all_pr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obs = np.array(all_probs)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acc = accuracy_score(all_labels, all_preds)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f1 = f1_score(all_labels, all_preds)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try: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auc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roc_auc_score(all_labels, all_probs)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except ValueError: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auc = float('nan')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cm = confusion_matrix(all_labels, all_preds)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metrics = {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"loss": avg_loss,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285"/>
              </a:lnSpc>
            </a:pPr>
          </a:p>
        </p:txBody>
      </p:sp>
      <p:sp>
        <p:nvSpPr>
          <p:cNvPr id="6" name="Freeform 6"/>
          <p:cNvSpPr/>
          <p:nvPr/>
        </p:nvSpPr>
        <p:spPr>
          <a:xfrm>
            <a:off x="9676612" y="1028700"/>
            <a:ext cx="7771878" cy="8380555"/>
          </a:xfrm>
          <a:custGeom>
            <a:avLst/>
            <a:gdLst/>
            <a:ahLst/>
            <a:cxnLst/>
            <a:rect l="l" t="t" r="r" b="b"/>
            <a:pathLst>
              <a:path w="7771878" h="8380555">
                <a:moveTo>
                  <a:pt x="0" y="0"/>
                </a:moveTo>
                <a:lnTo>
                  <a:pt x="7771878" y="0"/>
                </a:lnTo>
                <a:lnTo>
                  <a:pt x="7771878" y="8380555"/>
                </a:lnTo>
                <a:lnTo>
                  <a:pt x="0" y="8380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76612" y="1133911"/>
            <a:ext cx="8955695" cy="840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</a:t>
            </a: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accuracy": acc,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</a:t>
            </a: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f1": f1,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"auc": auc,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"cm": cm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}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return metrics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单次训练：train_once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train_once(train_texts, train_labels,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v</a:t>
            </a: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al_texts, val_labels,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num_epochs,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run_name=""):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c</a:t>
            </a: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onfig = Config()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config.num_epochs = num_epochs # 动态改 epoch 数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tokenizer = BertTokenizer.from_pretrained(config.model_name)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model</a:t>
            </a: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SentimentClassifier(config.model_name, config.num_classes)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model.to(DEVICE)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train_dataset = SentimentDataset(train_texts, train_labels, tokenizer, config.max_seq_length)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val_dataset = SentimentDataset(val_texts,  val_labels,  tokenizer, config.max_seq_length)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8365857" cy="8505745"/>
          </a:xfrm>
          <a:custGeom>
            <a:avLst/>
            <a:gdLst/>
            <a:ahLst/>
            <a:cxnLst/>
            <a:rect l="l" t="t" r="r" b="b"/>
            <a:pathLst>
              <a:path w="8365857" h="8505745">
                <a:moveTo>
                  <a:pt x="0" y="0"/>
                </a:moveTo>
                <a:lnTo>
                  <a:pt x="8365857" y="0"/>
                </a:lnTo>
                <a:lnTo>
                  <a:pt x="8365857" y="8505745"/>
                </a:lnTo>
                <a:lnTo>
                  <a:pt x="0" y="850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5366" y="1107006"/>
            <a:ext cx="7358405" cy="854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lab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els = batch['labels'].to(device)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outputs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model(input_ids, attention_mask)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loss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loss_fn(outputs, labels)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p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robs = torch.softmax(outputs, dim=1)[:, 1]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preds = torch.argmax(outputs, dim=1)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total_loss += loss.item()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all_labels.extend(labels.cpu().numpy())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all_preds.extend(preds.cpu().numpy())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all_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probs.extend(probs.cpu().numpy())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avg_loss = total_loss / len(eval_loader)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all_labels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np.array(all_labels)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all_preds = np.array(all_preds)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all_pr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obs = np.array(all_probs)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acc = accuracy_score(all_labels, all_preds)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f1 = f1_score(all_labels, all_preds)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try: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auc</a:t>
            </a: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roc_auc_score(all_labels, all_probs)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except ValueError: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auc = float('nan')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cm = confusion_matrix(all_labels, all_preds)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metrics = {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85"/>
              </a:lnSpc>
            </a:pPr>
            <a:r>
              <a:rPr lang="en-US" sz="13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"loss": avg_loss,</a:t>
            </a:r>
            <a:endParaRPr lang="en-US" sz="13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285"/>
              </a:lnSpc>
            </a:pPr>
          </a:p>
        </p:txBody>
      </p:sp>
      <p:sp>
        <p:nvSpPr>
          <p:cNvPr id="6" name="Freeform 6"/>
          <p:cNvSpPr/>
          <p:nvPr/>
        </p:nvSpPr>
        <p:spPr>
          <a:xfrm>
            <a:off x="9676612" y="1028700"/>
            <a:ext cx="7771878" cy="8380555"/>
          </a:xfrm>
          <a:custGeom>
            <a:avLst/>
            <a:gdLst/>
            <a:ahLst/>
            <a:cxnLst/>
            <a:rect l="l" t="t" r="r" b="b"/>
            <a:pathLst>
              <a:path w="7771878" h="8380555">
                <a:moveTo>
                  <a:pt x="0" y="0"/>
                </a:moveTo>
                <a:lnTo>
                  <a:pt x="7771878" y="0"/>
                </a:lnTo>
                <a:lnTo>
                  <a:pt x="7771878" y="8380555"/>
                </a:lnTo>
                <a:lnTo>
                  <a:pt x="0" y="8380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76612" y="1133911"/>
            <a:ext cx="8955695" cy="840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</a:t>
            </a: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accuracy": acc,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</a:t>
            </a: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f1": f1,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"auc": auc,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"cm": cm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}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return metrics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单次训练：train_once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train_once(train_texts, train_labels,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v</a:t>
            </a: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al_texts, val_labels,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num_epochs,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run_name=""):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c</a:t>
            </a: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onfig = Config()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config.num_epochs = num_epochs # 动态改 epoch 数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tokenizer = BertTokenizer.from_pretrained(config.model_name)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model</a:t>
            </a: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SentimentClassifier(config.model_name, config.num_classes)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model.to(DEVICE)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train_dataset = SentimentDataset(train_texts, train_labels, tokenizer, config.max_seq_length)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  <a:r>
              <a:rPr lang="en-US" sz="12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val_dataset = SentimentDataset(val_texts,  val_labels,  tokenizer, config.max_seq_length)</a:t>
            </a:r>
            <a:endParaRPr lang="en-US" sz="12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195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8365857" cy="8505745"/>
          </a:xfrm>
          <a:custGeom>
            <a:avLst/>
            <a:gdLst/>
            <a:ahLst/>
            <a:cxnLst/>
            <a:rect l="l" t="t" r="r" b="b"/>
            <a:pathLst>
              <a:path w="8365857" h="8505745">
                <a:moveTo>
                  <a:pt x="0" y="0"/>
                </a:moveTo>
                <a:lnTo>
                  <a:pt x="8365857" y="0"/>
                </a:lnTo>
                <a:lnTo>
                  <a:pt x="8365857" y="8505745"/>
                </a:lnTo>
                <a:lnTo>
                  <a:pt x="0" y="850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5366" y="1078431"/>
            <a:ext cx="8301889" cy="854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202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主实验 main_</a:t>
            </a:r>
            <a:r>
              <a:rPr lang="en-US" sz="202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experiments：随机抽样 + 两组对比实验：</a:t>
            </a:r>
            <a:endParaRPr lang="en-US" sz="2020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构建样本池 + 读取 dev/test（控制变量）：</a:t>
            </a:r>
            <a:endParaRPr lang="en-US" sz="2020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config = Config()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data_loader 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= DataLoaderClass(config)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full_train_texts, full_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train_labels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data_loader.load_csv(config.train_path)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rint(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f"原始训练集共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{len(full_train_texts)} 条")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max_pool_size = min(2500, len(full_train_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text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s))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indices_pool = np.random.permutation(len(full_train_texts))[:max_po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ol_size]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ra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in_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pool_texts = [full_train_texts[i]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for i in indi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ces_pool]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train_pool_labels = [full_train_labels[i]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for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i in indices_pool]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print(f"构建训练样本池大小: {max_pool_size}")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va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l_texts, val_labels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data_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loader.load_csv(config.dev_path)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test_texts,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test_labels = data_loader.load_csv(config.test_path)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390"/>
              </a:lnSpc>
            </a:pPr>
          </a:p>
          <a:p>
            <a:pPr algn="ctr">
              <a:lnSpc>
                <a:spcPts val="3390"/>
              </a:lnSpc>
            </a:pPr>
          </a:p>
        </p:txBody>
      </p:sp>
      <p:sp>
        <p:nvSpPr>
          <p:cNvPr id="6" name="Freeform 6"/>
          <p:cNvSpPr/>
          <p:nvPr/>
        </p:nvSpPr>
        <p:spPr>
          <a:xfrm>
            <a:off x="9987744" y="953222"/>
            <a:ext cx="7771878" cy="8380555"/>
          </a:xfrm>
          <a:custGeom>
            <a:avLst/>
            <a:gdLst/>
            <a:ahLst/>
            <a:cxnLst/>
            <a:rect l="l" t="t" r="r" b="b"/>
            <a:pathLst>
              <a:path w="7771878" h="8380555">
                <a:moveTo>
                  <a:pt x="0" y="0"/>
                </a:moveTo>
                <a:lnTo>
                  <a:pt x="7771878" y="0"/>
                </a:lnTo>
                <a:lnTo>
                  <a:pt x="7771878" y="8380556"/>
                </a:lnTo>
                <a:lnTo>
                  <a:pt x="0" y="8380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98130" y="995847"/>
            <a:ext cx="7661492" cy="817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0"/>
              </a:lnSpc>
            </a:pPr>
            <a:r>
              <a:rPr lang="en-US" sz="151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实验 A：固定 epoch=4，改变训练样本量：</a:t>
            </a:r>
            <a:endParaRPr lang="en-US" sz="1515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FIXED</a:t>
            </a: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_EPOCHS = 4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TRAIN_SIZES = [500,</a:t>
            </a: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1000, 1500, 2000, 2500]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fo</a:t>
            </a: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 N in TRAIN_SIZES: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if N &gt; max_pool_size: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pri</a:t>
            </a: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nt(f"警告:</a:t>
            </a: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训练样本池只有</a:t>
            </a: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{max_pool_size} 条，无法抽取 {N} 条，跳过该档位")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continue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idx</a:t>
            </a: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np.random.choice(max_pool_size, size=N, replace=False)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train_texts_sub = [train_pool_texts[i] for i in idx]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train_labels_sub = [train_pool_labels[i] for i in idx]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run_name = f"train_size={N},epochs={FIXED_EPOCHS}"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print("=" * 70)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</a:t>
            </a: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rint(f"[Experiment A] {run_name}")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model, val_metrics = train_once(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train_texts_sub, train_labels_sub,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val_texts, val_labels,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num_epochs=FIXED_EPOCHS,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run_name=run_name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)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tokenizer = BertTokenizer.from_pretrained(config.mode</a:t>
            </a: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l_name)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test_dataset = SentimentDataset(test_texts, test_labels, tokenizer, config.max_seq_length)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  <a:r>
              <a:rPr lang="en-US" sz="9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test_loader = DataLoader(test_dataset, batch_size=config.batch_size, shuffle=False)</a:t>
            </a:r>
            <a:endParaRPr lang="en-US" sz="9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9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8365857" cy="8505745"/>
          </a:xfrm>
          <a:custGeom>
            <a:avLst/>
            <a:gdLst/>
            <a:ahLst/>
            <a:cxnLst/>
            <a:rect l="l" t="t" r="r" b="b"/>
            <a:pathLst>
              <a:path w="8365857" h="8505745">
                <a:moveTo>
                  <a:pt x="0" y="0"/>
                </a:moveTo>
                <a:lnTo>
                  <a:pt x="8365857" y="0"/>
                </a:lnTo>
                <a:lnTo>
                  <a:pt x="8365857" y="8505745"/>
                </a:lnTo>
                <a:lnTo>
                  <a:pt x="0" y="850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5366" y="1078431"/>
            <a:ext cx="8301889" cy="811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202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test_m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etrics = evaluate_full(mo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del, test_loader,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DEVICE)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res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ults.append({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"exp_type": "train_size",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train_size": N,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"epochs":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FIXED_EPOCHS,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"val_loss": val_metrics["loss"],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"val_acc":  val_metrics[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"acc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uracy"],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"v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al_f1":   val_metrics["f1"],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"val_auc":  val_metrics["auc"],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"t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est_loss": test_metrics["los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s"],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"test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_acc": test_metrics["accuracy"],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"test_f1":  test_met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ri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cs["f1"],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test_auc": test_met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ics["auc"],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})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print("Validation confusion m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trix:\n", val_me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rics["cm"])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90"/>
              </a:lnSpc>
            </a:pP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print("Test confusion matri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x:\n",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r>
              <a:rPr lang="en-US" sz="2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test_metrics["cm"])</a:t>
            </a:r>
            <a:endParaRPr lang="en-US" sz="2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390"/>
              </a:lnSpc>
            </a:pPr>
          </a:p>
        </p:txBody>
      </p:sp>
      <p:sp>
        <p:nvSpPr>
          <p:cNvPr id="6" name="Freeform 6"/>
          <p:cNvSpPr/>
          <p:nvPr/>
        </p:nvSpPr>
        <p:spPr>
          <a:xfrm>
            <a:off x="9987744" y="953222"/>
            <a:ext cx="7771878" cy="8380555"/>
          </a:xfrm>
          <a:custGeom>
            <a:avLst/>
            <a:gdLst/>
            <a:ahLst/>
            <a:cxnLst/>
            <a:rect l="l" t="t" r="r" b="b"/>
            <a:pathLst>
              <a:path w="7771878" h="8380555">
                <a:moveTo>
                  <a:pt x="0" y="0"/>
                </a:moveTo>
                <a:lnTo>
                  <a:pt x="7771878" y="0"/>
                </a:lnTo>
                <a:lnTo>
                  <a:pt x="7771878" y="8380556"/>
                </a:lnTo>
                <a:lnTo>
                  <a:pt x="0" y="8380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98130" y="1033947"/>
            <a:ext cx="7161170" cy="801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118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 B：固定训练样本量，改变 epoch 数：</a:t>
            </a:r>
            <a:endParaRPr lang="en-US" sz="1185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FIXED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_TRAIN_SIZE = min(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2500, max_pool_size)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EPOCH_LIST = [1, 2, 3, 4, 5, 6]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for ep i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EPOCH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_LIST: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idx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np.random.choice(max_pool_size, size=FIXED_TRAIN_SIZE, replace=False)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train_texts_sub = [train_pool_texts[i] for i in idx]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train_labels_sub = [train_pool_labels[i] for i in idx]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run_name = f"train_size={FIXED_TRAIN_SIZE},epochs={ep}"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print("=" * 70)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rint(f"[Experiment B] {run_name}")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model, val_metrics = train_once(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train_texts_sub, train_labels_sub,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val_texts, val_labels,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num_epochs=ep,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run_name=run_name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)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60"/>
              </a:lnSpc>
            </a:pPr>
          </a:p>
          <a:p>
            <a:pPr algn="l">
              <a:lnSpc>
                <a:spcPts val="2960"/>
              </a:lnSpc>
            </a:pP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tokenizer = BertTokenizer.from_pretrained(config.mode</a:t>
            </a:r>
            <a:r>
              <a:rPr lang="en-US" sz="118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l_name)</a:t>
            </a:r>
            <a:endParaRPr lang="en-US" sz="118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79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8365857" cy="8505745"/>
          </a:xfrm>
          <a:custGeom>
            <a:avLst/>
            <a:gdLst/>
            <a:ahLst/>
            <a:cxnLst/>
            <a:rect l="l" t="t" r="r" b="b"/>
            <a:pathLst>
              <a:path w="8365857" h="8505745">
                <a:moveTo>
                  <a:pt x="0" y="0"/>
                </a:moveTo>
                <a:lnTo>
                  <a:pt x="8365857" y="0"/>
                </a:lnTo>
                <a:lnTo>
                  <a:pt x="8365857" y="8505745"/>
                </a:lnTo>
                <a:lnTo>
                  <a:pt x="0" y="850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5366" y="1087956"/>
            <a:ext cx="6958512" cy="824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test_dataset = SentimentDataset(test_texts, test_labels, tokenizer, config.max_seq_length)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test_loader = DataLoader(test_dataset, batch_size=config.batch_size, shuffle=False)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test_m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etrics = evaluate_full(mo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del, test_loader,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DEVICE)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res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ults.append({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"exp_type": "epochs",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train_size": FIXED_TRAIN_SIZE,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"epochs":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ep,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"val_loss": val_metrics["loss"],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"val_acc":  val_metrics[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"acc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uracy"],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"v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al_f1":   val_metrics["f1"],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"val_auc":  val_metrics["auc"],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"t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est_loss": test_metrics["los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s"],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"test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_acc": test_metrics["accuracy"],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"test_f1":  test_met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ri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cs["f1"],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"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test_auc": test_met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ics["auc"],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})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print("Validation confusion m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trix:\n", val_me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rics["cm"])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print("Test confusion matri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x:\n",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test_metrics["cm"])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45"/>
              </a:lnSpc>
            </a:pPr>
          </a:p>
        </p:txBody>
      </p:sp>
      <p:sp>
        <p:nvSpPr>
          <p:cNvPr id="6" name="Freeform 6"/>
          <p:cNvSpPr/>
          <p:nvPr/>
        </p:nvSpPr>
        <p:spPr>
          <a:xfrm>
            <a:off x="9987744" y="953222"/>
            <a:ext cx="7771878" cy="8380555"/>
          </a:xfrm>
          <a:custGeom>
            <a:avLst/>
            <a:gdLst/>
            <a:ahLst/>
            <a:cxnLst/>
            <a:rect l="l" t="t" r="r" b="b"/>
            <a:pathLst>
              <a:path w="7771878" h="8380555">
                <a:moveTo>
                  <a:pt x="0" y="0"/>
                </a:moveTo>
                <a:lnTo>
                  <a:pt x="7771878" y="0"/>
                </a:lnTo>
                <a:lnTo>
                  <a:pt x="7771878" y="8380556"/>
                </a:lnTo>
                <a:lnTo>
                  <a:pt x="0" y="8380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98130" y="1024422"/>
            <a:ext cx="5909531" cy="823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22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结果保存 + 可视化：</a:t>
            </a:r>
            <a:endParaRPr lang="en-US" sz="1225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os.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makedirs("exp_results"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, exist_ok=True)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csv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_path = os.path.join("exp_results", "bert_experime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nt_results.csv")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pd.DataFrame(results)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df.to_csv(csv_path, index=False)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rint("所有实验结果已保存到:", csv_path)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Dev 准确率 vs 样本量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sub = df[df["exp_type"] == "train_size"]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if not sub.empty: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pl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t.figure()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plt.plot(sub["train_size"], sub["val_acc"], marker="o")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plt.title("BERT: Dev Accuracy vs Train Size")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plt.xlabel("Train Size")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plt.ylabel("Dev Accuracy")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plt.g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rid(True)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lt.savefig(os.path.join("exp_results",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              "be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rt_dev_acc_vs_train_size.png"),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 dpi=300)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Dev 准确率 vs Epoch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sub = df[df["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exp_type"]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== "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epochs"]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if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not s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ub.empty: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plt.figure()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pl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t.plot(sub["epochs"], sub["val_acc"], marker="o")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440"/>
              </a:lnSpc>
            </a:pP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plt.title("BERT: Dev Accuracy vs Epochs"</a:t>
            </a:r>
            <a:r>
              <a:rPr lang="en-US" sz="9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)</a:t>
            </a:r>
            <a:endParaRPr lang="en-US" sz="9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475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8365857" cy="8505745"/>
          </a:xfrm>
          <a:custGeom>
            <a:avLst/>
            <a:gdLst/>
            <a:ahLst/>
            <a:cxnLst/>
            <a:rect l="l" t="t" r="r" b="b"/>
            <a:pathLst>
              <a:path w="8365857" h="8505745">
                <a:moveTo>
                  <a:pt x="0" y="0"/>
                </a:moveTo>
                <a:lnTo>
                  <a:pt x="8365857" y="0"/>
                </a:lnTo>
                <a:lnTo>
                  <a:pt x="8365857" y="8505745"/>
                </a:lnTo>
                <a:lnTo>
                  <a:pt x="0" y="850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87744" y="953222"/>
            <a:ext cx="7771878" cy="8380555"/>
          </a:xfrm>
          <a:custGeom>
            <a:avLst/>
            <a:gdLst/>
            <a:ahLst/>
            <a:cxnLst/>
            <a:rect l="l" t="t" r="r" b="b"/>
            <a:pathLst>
              <a:path w="7771878" h="8380555">
                <a:moveTo>
                  <a:pt x="0" y="0"/>
                </a:moveTo>
                <a:lnTo>
                  <a:pt x="7771878" y="0"/>
                </a:lnTo>
                <a:lnTo>
                  <a:pt x="7771878" y="8380556"/>
                </a:lnTo>
                <a:lnTo>
                  <a:pt x="0" y="8380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5366" y="4468508"/>
            <a:ext cx="7918634" cy="4662096"/>
          </a:xfrm>
          <a:custGeom>
            <a:avLst/>
            <a:gdLst/>
            <a:ahLst/>
            <a:cxnLst/>
            <a:rect l="l" t="t" r="r" b="b"/>
            <a:pathLst>
              <a:path w="7918634" h="4662096">
                <a:moveTo>
                  <a:pt x="0" y="0"/>
                </a:moveTo>
                <a:lnTo>
                  <a:pt x="7918634" y="0"/>
                </a:lnTo>
                <a:lnTo>
                  <a:pt x="7918634" y="4662096"/>
                </a:lnTo>
                <a:lnTo>
                  <a:pt x="0" y="46620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52306" y="2012076"/>
            <a:ext cx="7642754" cy="4536723"/>
          </a:xfrm>
          <a:custGeom>
            <a:avLst/>
            <a:gdLst/>
            <a:ahLst/>
            <a:cxnLst/>
            <a:rect l="l" t="t" r="r" b="b"/>
            <a:pathLst>
              <a:path w="7642754" h="4536723">
                <a:moveTo>
                  <a:pt x="0" y="0"/>
                </a:moveTo>
                <a:lnTo>
                  <a:pt x="7642754" y="0"/>
                </a:lnTo>
                <a:lnTo>
                  <a:pt x="7642754" y="4536723"/>
                </a:lnTo>
                <a:lnTo>
                  <a:pt x="0" y="45367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140" r="-2348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25366" y="1087956"/>
            <a:ext cx="6958512" cy="364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plt.xlabe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l("Epochs")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lt.ylabel("Dev A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cc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uracy")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lt.grid(True)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p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lt.savefig(os.pa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th.j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oin("exp_result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s",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              "bert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_dev_acc_vs_epochs.png"),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45"/>
              </a:lnSpc>
            </a:pP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 d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pi=300</a:t>
            </a:r>
            <a:r>
              <a:rPr lang="en-US" sz="169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)</a:t>
            </a:r>
            <a:endParaRPr lang="en-US" sz="169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45"/>
              </a:lnSpc>
            </a:pPr>
            <a:r>
              <a:rPr lang="en-US" sz="199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可视化结果保存至exp_results，如图：（重点）</a:t>
            </a:r>
            <a:endParaRPr lang="en-US" sz="1995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3345"/>
              </a:lnSpc>
            </a:pPr>
            <a:r>
              <a:rPr lang="en-US" sz="199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样例：Experiment A（混淆矩阵）（定epoch动train_size）</a:t>
            </a:r>
            <a:endParaRPr lang="en-US" sz="1995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845"/>
              </a:lnSpc>
            </a:pPr>
          </a:p>
          <a:p>
            <a:pPr algn="ctr">
              <a:lnSpc>
                <a:spcPts val="2845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0098130" y="938697"/>
            <a:ext cx="7661492" cy="121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0"/>
              </a:lnSpc>
            </a:pPr>
            <a:r>
              <a:rPr lang="en-US" sz="192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样例：Experiment B（混淆矩阵）（定train_size动epoch）</a:t>
            </a:r>
            <a:endParaRPr lang="en-US" sz="1925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3060"/>
              </a:lnSpc>
            </a:pPr>
          </a:p>
          <a:p>
            <a:pPr algn="l">
              <a:lnSpc>
                <a:spcPts val="1475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8365857" cy="8505745"/>
          </a:xfrm>
          <a:custGeom>
            <a:avLst/>
            <a:gdLst/>
            <a:ahLst/>
            <a:cxnLst/>
            <a:rect l="l" t="t" r="r" b="b"/>
            <a:pathLst>
              <a:path w="8365857" h="8505745">
                <a:moveTo>
                  <a:pt x="0" y="0"/>
                </a:moveTo>
                <a:lnTo>
                  <a:pt x="8365857" y="0"/>
                </a:lnTo>
                <a:lnTo>
                  <a:pt x="8365857" y="8505745"/>
                </a:lnTo>
                <a:lnTo>
                  <a:pt x="0" y="850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87744" y="953222"/>
            <a:ext cx="7771878" cy="8380555"/>
          </a:xfrm>
          <a:custGeom>
            <a:avLst/>
            <a:gdLst/>
            <a:ahLst/>
            <a:cxnLst/>
            <a:rect l="l" t="t" r="r" b="b"/>
            <a:pathLst>
              <a:path w="7771878" h="8380555">
                <a:moveTo>
                  <a:pt x="0" y="0"/>
                </a:moveTo>
                <a:lnTo>
                  <a:pt x="7771878" y="0"/>
                </a:lnTo>
                <a:lnTo>
                  <a:pt x="7771878" y="8380556"/>
                </a:lnTo>
                <a:lnTo>
                  <a:pt x="0" y="8380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6404" y="2012076"/>
            <a:ext cx="7950449" cy="5972775"/>
          </a:xfrm>
          <a:custGeom>
            <a:avLst/>
            <a:gdLst/>
            <a:ahLst/>
            <a:cxnLst/>
            <a:rect l="l" t="t" r="r" b="b"/>
            <a:pathLst>
              <a:path w="7950449" h="5972775">
                <a:moveTo>
                  <a:pt x="0" y="0"/>
                </a:moveTo>
                <a:lnTo>
                  <a:pt x="7950449" y="0"/>
                </a:lnTo>
                <a:lnTo>
                  <a:pt x="7950449" y="5972775"/>
                </a:lnTo>
                <a:lnTo>
                  <a:pt x="0" y="59727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92153" y="953222"/>
            <a:ext cx="7446685" cy="5631555"/>
          </a:xfrm>
          <a:custGeom>
            <a:avLst/>
            <a:gdLst/>
            <a:ahLst/>
            <a:cxnLst/>
            <a:rect l="l" t="t" r="r" b="b"/>
            <a:pathLst>
              <a:path w="7446685" h="5631555">
                <a:moveTo>
                  <a:pt x="0" y="0"/>
                </a:moveTo>
                <a:lnTo>
                  <a:pt x="7446685" y="0"/>
                </a:lnTo>
                <a:lnTo>
                  <a:pt x="7446685" y="5631556"/>
                </a:lnTo>
                <a:lnTo>
                  <a:pt x="0" y="5631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87744" y="6822030"/>
            <a:ext cx="7563060" cy="2325641"/>
          </a:xfrm>
          <a:custGeom>
            <a:avLst/>
            <a:gdLst/>
            <a:ahLst/>
            <a:cxnLst/>
            <a:rect l="l" t="t" r="r" b="b"/>
            <a:pathLst>
              <a:path w="7563060" h="2325641">
                <a:moveTo>
                  <a:pt x="0" y="0"/>
                </a:moveTo>
                <a:lnTo>
                  <a:pt x="7563060" y="0"/>
                </a:lnTo>
                <a:lnTo>
                  <a:pt x="7563060" y="2325641"/>
                </a:lnTo>
                <a:lnTo>
                  <a:pt x="0" y="23256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25366" y="1078431"/>
            <a:ext cx="6958512" cy="79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19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可视化结果（accuracy）</a:t>
            </a:r>
            <a:endParaRPr lang="en-US" sz="2195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2845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9592840" y="9061946"/>
            <a:ext cx="8561686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280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（表含loss，acc，auc）</a:t>
            </a:r>
            <a:endParaRPr lang="en-US" sz="2800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280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由此可得Bert的最优模型样本量约1500，epoch约为5</a:t>
            </a:r>
            <a:endParaRPr lang="en-US" sz="2800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428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（TCNN模型）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0247" y="2213782"/>
            <a:ext cx="8856600" cy="5059333"/>
          </a:xfrm>
          <a:custGeom>
            <a:avLst/>
            <a:gdLst/>
            <a:ahLst/>
            <a:cxnLst/>
            <a:rect l="l" t="t" r="r" b="b"/>
            <a:pathLst>
              <a:path w="8856600" h="5059333">
                <a:moveTo>
                  <a:pt x="0" y="0"/>
                </a:moveTo>
                <a:lnTo>
                  <a:pt x="8856601" y="0"/>
                </a:lnTo>
                <a:lnTo>
                  <a:pt x="8856601" y="5059333"/>
                </a:lnTo>
                <a:lnTo>
                  <a:pt x="0" y="5059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20563" y="2387096"/>
            <a:ext cx="8553206" cy="4886019"/>
          </a:xfrm>
          <a:custGeom>
            <a:avLst/>
            <a:gdLst/>
            <a:ahLst/>
            <a:cxnLst/>
            <a:rect l="l" t="t" r="r" b="b"/>
            <a:pathLst>
              <a:path w="8553206" h="4886019">
                <a:moveTo>
                  <a:pt x="0" y="0"/>
                </a:moveTo>
                <a:lnTo>
                  <a:pt x="8553206" y="0"/>
                </a:lnTo>
                <a:lnTo>
                  <a:pt x="8553206" y="4886019"/>
                </a:lnTo>
                <a:lnTo>
                  <a:pt x="0" y="4886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5366" y="1078431"/>
            <a:ext cx="6958512" cy="79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19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可视化结果（accuracy）</a:t>
            </a:r>
            <a:endParaRPr lang="en-US" sz="2195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2845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5366" y="1078431"/>
            <a:ext cx="6958512" cy="83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19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可视化结果（</a:t>
            </a:r>
            <a:r>
              <a:rPr lang="zh-CN" altLang="en-US" sz="219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箱状图</a:t>
            </a:r>
            <a:r>
              <a:rPr lang="en-US" sz="219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）</a:t>
            </a:r>
            <a:endParaRPr lang="en-US" sz="2195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2845"/>
              </a:lnSpc>
            </a:pPr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628900"/>
            <a:ext cx="6782435" cy="5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8365857" cy="8505745"/>
          </a:xfrm>
          <a:custGeom>
            <a:avLst/>
            <a:gdLst/>
            <a:ahLst/>
            <a:cxnLst/>
            <a:rect l="l" t="t" r="r" b="b"/>
            <a:pathLst>
              <a:path w="8365857" h="8505745">
                <a:moveTo>
                  <a:pt x="0" y="0"/>
                </a:moveTo>
                <a:lnTo>
                  <a:pt x="8365857" y="0"/>
                </a:lnTo>
                <a:lnTo>
                  <a:pt x="8365857" y="8505745"/>
                </a:lnTo>
                <a:lnTo>
                  <a:pt x="0" y="850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258452"/>
            <a:ext cx="8169191" cy="6046242"/>
          </a:xfrm>
          <a:custGeom>
            <a:avLst/>
            <a:gdLst/>
            <a:ahLst/>
            <a:cxnLst/>
            <a:rect l="l" t="t" r="r" b="b"/>
            <a:pathLst>
              <a:path w="8169191" h="6046242">
                <a:moveTo>
                  <a:pt x="0" y="0"/>
                </a:moveTo>
                <a:lnTo>
                  <a:pt x="8169191" y="0"/>
                </a:lnTo>
                <a:lnTo>
                  <a:pt x="8169191" y="6046242"/>
                </a:lnTo>
                <a:lnTo>
                  <a:pt x="0" y="60462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7262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90370" y="895350"/>
            <a:ext cx="6958512" cy="177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0"/>
              </a:lnSpc>
            </a:pPr>
            <a:r>
              <a:rPr lang="en-US" sz="319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重跑main.py</a:t>
            </a:r>
            <a:endParaRPr lang="en-US" sz="3195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520"/>
              </a:lnSpc>
            </a:pPr>
            <a:r>
              <a:rPr lang="en-US" sz="269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以所得1500样本量5epochs重跑，结果如图：</a:t>
            </a:r>
            <a:endParaRPr lang="en-US" sz="2695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8466619"/>
            <a:ext cx="8365857" cy="5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280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可见accuracy得到优化，最终准确率约0.90</a:t>
            </a:r>
            <a:endParaRPr lang="en-US" sz="2800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428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（qwen模型）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94118" y="1213429"/>
            <a:ext cx="1203238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代码关键修改和解释（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3658581"/>
            <a:ext cx="6759024" cy="2217454"/>
          </a:xfrm>
          <a:custGeom>
            <a:avLst/>
            <a:gdLst/>
            <a:ahLst/>
            <a:cxnLst/>
            <a:rect l="l" t="t" r="r" b="b"/>
            <a:pathLst>
              <a:path w="6759024" h="2217454">
                <a:moveTo>
                  <a:pt x="0" y="0"/>
                </a:moveTo>
                <a:lnTo>
                  <a:pt x="6759024" y="0"/>
                </a:lnTo>
                <a:lnTo>
                  <a:pt x="6759024" y="2217454"/>
                </a:lnTo>
                <a:lnTo>
                  <a:pt x="0" y="2217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9461" y="3496640"/>
            <a:ext cx="5249798" cy="1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32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问题：s</a:t>
            </a:r>
            <a:r>
              <a:rPr lang="en-US" sz="32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aved_models未建立</a:t>
            </a:r>
            <a:endParaRPr lang="en-US" sz="32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5375"/>
              </a:lnSpc>
            </a:pPr>
            <a:r>
              <a:rPr lang="en-US" sz="32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解决：预设文件夹</a:t>
            </a:r>
            <a:endParaRPr lang="en-US" sz="32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60511" y="2957906"/>
            <a:ext cx="6907699" cy="5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关键修改1：（与be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rt同，不另重复代码）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034848" y="6925399"/>
            <a:ext cx="6759024" cy="2217454"/>
          </a:xfrm>
          <a:custGeom>
            <a:avLst/>
            <a:gdLst/>
            <a:ahLst/>
            <a:cxnLst/>
            <a:rect l="l" t="t" r="r" b="b"/>
            <a:pathLst>
              <a:path w="6759024" h="2217454">
                <a:moveTo>
                  <a:pt x="0" y="0"/>
                </a:moveTo>
                <a:lnTo>
                  <a:pt x="6759024" y="0"/>
                </a:lnTo>
                <a:lnTo>
                  <a:pt x="6759024" y="2217454"/>
                </a:lnTo>
                <a:lnTo>
                  <a:pt x="0" y="2217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10838" y="6725374"/>
            <a:ext cx="5249798" cy="291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6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问题</a:t>
            </a:r>
            <a:r>
              <a:rPr lang="en-US" sz="26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：路径出错</a:t>
            </a:r>
            <a:endParaRPr lang="en-US" sz="26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365"/>
              </a:lnSpc>
            </a:pPr>
            <a:r>
              <a:rPr lang="en-US" sz="26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解决：将main相对路径改为绝对路径（要注意文件夹classfication多了一个n（被坑了））</a:t>
            </a:r>
            <a:endParaRPr lang="en-US" sz="26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2034848" y="6037592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37090" y="5980810"/>
            <a:ext cx="6354539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关键修改2：（与bert同，不另重复代码）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3" name="Freeform 13"/>
          <p:cNvSpPr/>
          <p:nvPr/>
        </p:nvSpPr>
        <p:spPr>
          <a:xfrm>
            <a:off x="9494128" y="3501124"/>
            <a:ext cx="6759024" cy="5583191"/>
          </a:xfrm>
          <a:custGeom>
            <a:avLst/>
            <a:gdLst/>
            <a:ahLst/>
            <a:cxnLst/>
            <a:rect l="l" t="t" r="r" b="b"/>
            <a:pathLst>
              <a:path w="6759024" h="5583191">
                <a:moveTo>
                  <a:pt x="0" y="0"/>
                </a:moveTo>
                <a:lnTo>
                  <a:pt x="6759024" y="0"/>
                </a:lnTo>
                <a:lnTo>
                  <a:pt x="6759024" y="5583191"/>
                </a:lnTo>
                <a:lnTo>
                  <a:pt x="0" y="5583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036980" y="3438327"/>
            <a:ext cx="5936354" cy="258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5"/>
              </a:lnSpc>
            </a:pPr>
            <a:r>
              <a:rPr lang="en-US" sz="3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解决</a:t>
            </a:r>
            <a:r>
              <a:rPr lang="en-US" sz="3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：将config相对路径改为绝对路径（要注意文件夹classfication多了一个n（被坑了））</a:t>
            </a:r>
            <a:endParaRPr lang="en-US" sz="31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5245"/>
              </a:lnSpc>
            </a:pPr>
          </a:p>
        </p:txBody>
      </p:sp>
      <p:sp>
        <p:nvSpPr>
          <p:cNvPr id="15" name="Freeform 15"/>
          <p:cNvSpPr/>
          <p:nvPr/>
        </p:nvSpPr>
        <p:spPr>
          <a:xfrm>
            <a:off x="949412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24022" y="2841232"/>
            <a:ext cx="6729130" cy="5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关键修改3：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（与bert同，不另重复代码）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036980" y="6995764"/>
            <a:ext cx="5936354" cy="166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5"/>
              </a:lnSpc>
            </a:pPr>
            <a:r>
              <a:rPr lang="en-US" sz="3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问题</a:t>
            </a:r>
            <a:r>
              <a:rPr lang="en-US" sz="3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：label值过大或类型错误</a:t>
            </a:r>
            <a:endParaRPr lang="en-US" sz="3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5075"/>
              </a:lnSpc>
            </a:pPr>
            <a:r>
              <a:rPr lang="en-US" sz="30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解决：csv预处理：</a:t>
            </a:r>
            <a:endParaRPr lang="en-US" sz="30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230"/>
              </a:lnSpc>
            </a:pPr>
          </a:p>
        </p:txBody>
      </p:sp>
      <p:sp>
        <p:nvSpPr>
          <p:cNvPr id="18" name="Freeform 18"/>
          <p:cNvSpPr/>
          <p:nvPr/>
        </p:nvSpPr>
        <p:spPr>
          <a:xfrm>
            <a:off x="9494128" y="6123715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4"/>
                </a:lnTo>
                <a:lnTo>
                  <a:pt x="0" y="8625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524022" y="6162653"/>
            <a:ext cx="6729130" cy="5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关键修改4：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（与bert同，不另重复代码）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34848" y="3658581"/>
            <a:ext cx="16538186" cy="5425734"/>
          </a:xfrm>
          <a:custGeom>
            <a:avLst/>
            <a:gdLst/>
            <a:ahLst/>
            <a:cxnLst/>
            <a:rect l="l" t="t" r="r" b="b"/>
            <a:pathLst>
              <a:path w="16538186" h="5425734">
                <a:moveTo>
                  <a:pt x="0" y="0"/>
                </a:moveTo>
                <a:lnTo>
                  <a:pt x="16538186" y="0"/>
                </a:lnTo>
                <a:lnTo>
                  <a:pt x="16538186" y="5425734"/>
                </a:lnTo>
                <a:lnTo>
                  <a:pt x="0" y="542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9412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94128" y="3762316"/>
            <a:ext cx="7269388" cy="1381184"/>
          </a:xfrm>
          <a:custGeom>
            <a:avLst/>
            <a:gdLst/>
            <a:ahLst/>
            <a:cxnLst/>
            <a:rect l="l" t="t" r="r" b="b"/>
            <a:pathLst>
              <a:path w="7269388" h="1381184">
                <a:moveTo>
                  <a:pt x="0" y="0"/>
                </a:moveTo>
                <a:lnTo>
                  <a:pt x="7269388" y="0"/>
                </a:lnTo>
                <a:lnTo>
                  <a:pt x="7269388" y="1381184"/>
                </a:lnTo>
                <a:lnTo>
                  <a:pt x="0" y="1381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94128" y="5201106"/>
            <a:ext cx="7269388" cy="2936006"/>
          </a:xfrm>
          <a:custGeom>
            <a:avLst/>
            <a:gdLst/>
            <a:ahLst/>
            <a:cxnLst/>
            <a:rect l="l" t="t" r="r" b="b"/>
            <a:pathLst>
              <a:path w="7269388" h="2936006">
                <a:moveTo>
                  <a:pt x="0" y="0"/>
                </a:moveTo>
                <a:lnTo>
                  <a:pt x="7269388" y="0"/>
                </a:lnTo>
                <a:lnTo>
                  <a:pt x="7269388" y="2936006"/>
                </a:lnTo>
                <a:lnTo>
                  <a:pt x="0" y="2936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624" b="-1762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94128" y="8194262"/>
            <a:ext cx="7269388" cy="2048353"/>
          </a:xfrm>
          <a:custGeom>
            <a:avLst/>
            <a:gdLst/>
            <a:ahLst/>
            <a:cxnLst/>
            <a:rect l="l" t="t" r="r" b="b"/>
            <a:pathLst>
              <a:path w="7269388" h="2048353">
                <a:moveTo>
                  <a:pt x="0" y="0"/>
                </a:moveTo>
                <a:lnTo>
                  <a:pt x="7269388" y="0"/>
                </a:lnTo>
                <a:lnTo>
                  <a:pt x="7269388" y="2048353"/>
                </a:lnTo>
                <a:lnTo>
                  <a:pt x="0" y="20483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5546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94118" y="1213429"/>
            <a:ext cx="1203238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代码关键修改和解释（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2269423" y="3838077"/>
            <a:ext cx="5679959" cy="429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38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问题：发现config中原代码使用的还是Bert模型而非qw</a:t>
            </a:r>
            <a:r>
              <a:rPr lang="en-US" sz="238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en</a:t>
            </a:r>
            <a:endParaRPr lang="en-US" sz="238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995"/>
              </a:lnSpc>
            </a:pPr>
            <a:r>
              <a:rPr lang="en-US" sz="238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解决：改成qwen模型</a:t>
            </a:r>
            <a:endParaRPr lang="en-US" sz="238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995"/>
              </a:lnSpc>
            </a:pPr>
            <a:r>
              <a:rPr lang="en-US" sz="238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model_name = "Qwen/Qwen2.5-0.5B"  </a:t>
            </a:r>
            <a:endParaRPr lang="en-US" sz="238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995"/>
              </a:lnSpc>
            </a:pPr>
            <a:r>
              <a:rPr lang="en-US" sz="238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max_seq_length = 128              # 最大序列长度</a:t>
            </a:r>
            <a:endParaRPr lang="en-US" sz="238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995"/>
              </a:lnSpc>
            </a:pPr>
            <a:r>
              <a:rPr lang="en-US" sz="238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num_classes = 2                   # 二分类</a:t>
            </a:r>
            <a:endParaRPr lang="en-US" sz="238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995"/>
              </a:lnSpc>
            </a:pPr>
            <a:r>
              <a:rPr lang="en-US" sz="238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其余地方也做关联修改！</a:t>
            </a:r>
            <a:endParaRPr lang="en-US" sz="238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125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960511" y="2957906"/>
            <a:ext cx="6907699" cy="5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关键修改5：（极其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重要！！！！！）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94128" y="3007546"/>
            <a:ext cx="6729130" cy="65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5"/>
              </a:lnSpc>
            </a:pPr>
            <a:r>
              <a:rPr lang="en-US" sz="169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最终结果：saved_mod</a:t>
            </a:r>
            <a:r>
              <a:rPr lang="en-US" sz="169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els下sentiment_model.pth存储了模型</a:t>
            </a:r>
            <a:endParaRPr lang="en-US" sz="169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2635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34848" y="3658581"/>
            <a:ext cx="16538186" cy="5425734"/>
          </a:xfrm>
          <a:custGeom>
            <a:avLst/>
            <a:gdLst/>
            <a:ahLst/>
            <a:cxnLst/>
            <a:rect l="l" t="t" r="r" b="b"/>
            <a:pathLst>
              <a:path w="16538186" h="5425734">
                <a:moveTo>
                  <a:pt x="0" y="0"/>
                </a:moveTo>
                <a:lnTo>
                  <a:pt x="16538186" y="0"/>
                </a:lnTo>
                <a:lnTo>
                  <a:pt x="16538186" y="5425734"/>
                </a:lnTo>
                <a:lnTo>
                  <a:pt x="0" y="542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34848" y="3904259"/>
            <a:ext cx="7151273" cy="2467189"/>
          </a:xfrm>
          <a:custGeom>
            <a:avLst/>
            <a:gdLst/>
            <a:ahLst/>
            <a:cxnLst/>
            <a:rect l="l" t="t" r="r" b="b"/>
            <a:pathLst>
              <a:path w="7151273" h="2467189">
                <a:moveTo>
                  <a:pt x="0" y="0"/>
                </a:moveTo>
                <a:lnTo>
                  <a:pt x="7151273" y="0"/>
                </a:lnTo>
                <a:lnTo>
                  <a:pt x="7151273" y="2467189"/>
                </a:lnTo>
                <a:lnTo>
                  <a:pt x="0" y="24671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4118" y="1213429"/>
            <a:ext cx="1203238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代码关键修改和解释（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1960511" y="2976956"/>
            <a:ext cx="6621796" cy="74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195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新建check_labels.py，确认正面和负面对应标签：</a:t>
            </a:r>
            <a:endParaRPr lang="en-US" sz="195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3045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2186367" y="7021645"/>
            <a:ext cx="6999754" cy="70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33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由于验证集loss过高（高于0.5），预计寻找更合适的样本量和训练次数</a:t>
            </a:r>
            <a:endParaRPr lang="en-US" sz="233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34848" y="3658581"/>
            <a:ext cx="16538186" cy="5425734"/>
          </a:xfrm>
          <a:custGeom>
            <a:avLst/>
            <a:gdLst/>
            <a:ahLst/>
            <a:cxnLst/>
            <a:rect l="l" t="t" r="r" b="b"/>
            <a:pathLst>
              <a:path w="16538186" h="5425734">
                <a:moveTo>
                  <a:pt x="0" y="0"/>
                </a:moveTo>
                <a:lnTo>
                  <a:pt x="16538186" y="0"/>
                </a:lnTo>
                <a:lnTo>
                  <a:pt x="16538186" y="5425734"/>
                </a:lnTo>
                <a:lnTo>
                  <a:pt x="0" y="542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34848" y="6965977"/>
            <a:ext cx="7392583" cy="951795"/>
          </a:xfrm>
          <a:custGeom>
            <a:avLst/>
            <a:gdLst/>
            <a:ahLst/>
            <a:cxnLst/>
            <a:rect l="l" t="t" r="r" b="b"/>
            <a:pathLst>
              <a:path w="7392583" h="951795">
                <a:moveTo>
                  <a:pt x="0" y="0"/>
                </a:moveTo>
                <a:lnTo>
                  <a:pt x="7392583" y="0"/>
                </a:lnTo>
                <a:lnTo>
                  <a:pt x="7392583" y="951795"/>
                </a:lnTo>
                <a:lnTo>
                  <a:pt x="0" y="9517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00867" y="3658581"/>
            <a:ext cx="7029418" cy="5425734"/>
          </a:xfrm>
          <a:custGeom>
            <a:avLst/>
            <a:gdLst/>
            <a:ahLst/>
            <a:cxnLst/>
            <a:rect l="l" t="t" r="r" b="b"/>
            <a:pathLst>
              <a:path w="7029418" h="5425734">
                <a:moveTo>
                  <a:pt x="0" y="0"/>
                </a:moveTo>
                <a:lnTo>
                  <a:pt x="7029418" y="0"/>
                </a:lnTo>
                <a:lnTo>
                  <a:pt x="7029418" y="5425734"/>
                </a:lnTo>
                <a:lnTo>
                  <a:pt x="0" y="5425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609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94118" y="1213429"/>
            <a:ext cx="1203238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代码关键修改和解释（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2269423" y="3838077"/>
            <a:ext cx="5679959" cy="328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38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新建文件qw</a:t>
            </a:r>
            <a:r>
              <a:rPr lang="en-US" sz="238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en-experiments.py（这部分代码解释和bert完全一样，包括关键函数）</a:t>
            </a:r>
            <a:endParaRPr lang="en-US" sz="238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995"/>
              </a:lnSpc>
            </a:pPr>
            <a:r>
              <a:rPr lang="en-US" sz="238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可视化结果保存至e</a:t>
            </a:r>
            <a:r>
              <a:rPr lang="en-US" sz="238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xp_results，如图：（重点）</a:t>
            </a:r>
            <a:endParaRPr lang="en-US" sz="2380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3995"/>
              </a:lnSpc>
            </a:pPr>
            <a:r>
              <a:rPr lang="en-US" sz="238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样例：Experiment A（混淆矩阵）（定epoch动train_size）</a:t>
            </a:r>
            <a:endParaRPr lang="en-US" sz="2380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25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1960511" y="2957906"/>
            <a:ext cx="6907699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1. 控制变量确定最适合的样本量和训练次数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4118" y="3799977"/>
            <a:ext cx="16538186" cy="5425734"/>
          </a:xfrm>
          <a:custGeom>
            <a:avLst/>
            <a:gdLst/>
            <a:ahLst/>
            <a:cxnLst/>
            <a:rect l="l" t="t" r="r" b="b"/>
            <a:pathLst>
              <a:path w="16538186" h="5425734">
                <a:moveTo>
                  <a:pt x="0" y="0"/>
                </a:moveTo>
                <a:lnTo>
                  <a:pt x="16538186" y="0"/>
                </a:lnTo>
                <a:lnTo>
                  <a:pt x="16538186" y="5425734"/>
                </a:lnTo>
                <a:lnTo>
                  <a:pt x="0" y="542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69423" y="5108162"/>
            <a:ext cx="7353488" cy="956689"/>
          </a:xfrm>
          <a:custGeom>
            <a:avLst/>
            <a:gdLst/>
            <a:ahLst/>
            <a:cxnLst/>
            <a:rect l="l" t="t" r="r" b="b"/>
            <a:pathLst>
              <a:path w="7353488" h="956689">
                <a:moveTo>
                  <a:pt x="0" y="0"/>
                </a:moveTo>
                <a:lnTo>
                  <a:pt x="7353488" y="0"/>
                </a:lnTo>
                <a:lnTo>
                  <a:pt x="7353488" y="956689"/>
                </a:lnTo>
                <a:lnTo>
                  <a:pt x="0" y="9566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772" r="-34439" b="-877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22911" y="4509100"/>
            <a:ext cx="8305676" cy="4007489"/>
          </a:xfrm>
          <a:custGeom>
            <a:avLst/>
            <a:gdLst/>
            <a:ahLst/>
            <a:cxnLst/>
            <a:rect l="l" t="t" r="r" b="b"/>
            <a:pathLst>
              <a:path w="8305676" h="4007489">
                <a:moveTo>
                  <a:pt x="0" y="0"/>
                </a:moveTo>
                <a:lnTo>
                  <a:pt x="8305676" y="0"/>
                </a:lnTo>
                <a:lnTo>
                  <a:pt x="8305676" y="4007489"/>
                </a:lnTo>
                <a:lnTo>
                  <a:pt x="0" y="4007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94118" y="1213429"/>
            <a:ext cx="1203238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代码关键修改和解释（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2269423" y="3838077"/>
            <a:ext cx="5679959" cy="127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380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样例：Experiment B（混淆矩阵）（定train_size动epoch）</a:t>
            </a:r>
            <a:endParaRPr lang="en-US" sz="2380" b="1">
              <a:solidFill>
                <a:srgbClr val="262626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25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1960511" y="2957906"/>
            <a:ext cx="6907699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1. 控制变量确定最适合的样本量和训练次数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4118" y="3799977"/>
            <a:ext cx="16538186" cy="5425734"/>
          </a:xfrm>
          <a:custGeom>
            <a:avLst/>
            <a:gdLst/>
            <a:ahLst/>
            <a:cxnLst/>
            <a:rect l="l" t="t" r="r" b="b"/>
            <a:pathLst>
              <a:path w="16538186" h="5425734">
                <a:moveTo>
                  <a:pt x="0" y="0"/>
                </a:moveTo>
                <a:lnTo>
                  <a:pt x="16538186" y="0"/>
                </a:lnTo>
                <a:lnTo>
                  <a:pt x="16538186" y="5425734"/>
                </a:lnTo>
                <a:lnTo>
                  <a:pt x="0" y="542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11549" y="4163390"/>
            <a:ext cx="6097557" cy="4710363"/>
          </a:xfrm>
          <a:custGeom>
            <a:avLst/>
            <a:gdLst/>
            <a:ahLst/>
            <a:cxnLst/>
            <a:rect l="l" t="t" r="r" b="b"/>
            <a:pathLst>
              <a:path w="6097557" h="4710363">
                <a:moveTo>
                  <a:pt x="0" y="0"/>
                </a:moveTo>
                <a:lnTo>
                  <a:pt x="6097558" y="0"/>
                </a:lnTo>
                <a:lnTo>
                  <a:pt x="6097558" y="4710363"/>
                </a:lnTo>
                <a:lnTo>
                  <a:pt x="0" y="47103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96731" y="4105717"/>
            <a:ext cx="6157337" cy="4710363"/>
          </a:xfrm>
          <a:custGeom>
            <a:avLst/>
            <a:gdLst/>
            <a:ahLst/>
            <a:cxnLst/>
            <a:rect l="l" t="t" r="r" b="b"/>
            <a:pathLst>
              <a:path w="6157337" h="4710363">
                <a:moveTo>
                  <a:pt x="0" y="0"/>
                </a:moveTo>
                <a:lnTo>
                  <a:pt x="6157338" y="0"/>
                </a:lnTo>
                <a:lnTo>
                  <a:pt x="6157338" y="4710363"/>
                </a:lnTo>
                <a:lnTo>
                  <a:pt x="0" y="47103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94118" y="1213429"/>
            <a:ext cx="1203238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代码关键修改和解释（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960511" y="2957906"/>
            <a:ext cx="6907699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可视化结果（accuracy）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1508515" y="1876448"/>
            <a:ext cx="2408911" cy="1161791"/>
            <a:chOff x="0" y="0"/>
            <a:chExt cx="3211881" cy="15490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11830" cy="1548892"/>
            </a:xfrm>
            <a:custGeom>
              <a:avLst/>
              <a:gdLst/>
              <a:ahLst/>
              <a:cxnLst/>
              <a:rect l="l" t="t" r="r" b="b"/>
              <a:pathLst>
                <a:path w="3211830" h="1548892">
                  <a:moveTo>
                    <a:pt x="249428" y="0"/>
                  </a:moveTo>
                  <a:lnTo>
                    <a:pt x="2962402" y="0"/>
                  </a:lnTo>
                  <a:cubicBezTo>
                    <a:pt x="3028569" y="0"/>
                    <a:pt x="3092069" y="26289"/>
                    <a:pt x="3138805" y="73025"/>
                  </a:cubicBezTo>
                  <a:cubicBezTo>
                    <a:pt x="3185541" y="119761"/>
                    <a:pt x="3211830" y="183261"/>
                    <a:pt x="3211830" y="249428"/>
                  </a:cubicBezTo>
                  <a:lnTo>
                    <a:pt x="3211830" y="1299464"/>
                  </a:lnTo>
                  <a:cubicBezTo>
                    <a:pt x="3211830" y="1437259"/>
                    <a:pt x="3100197" y="1548892"/>
                    <a:pt x="2962402" y="1548892"/>
                  </a:cubicBezTo>
                  <a:lnTo>
                    <a:pt x="249428" y="1548892"/>
                  </a:lnTo>
                  <a:cubicBezTo>
                    <a:pt x="183261" y="1548892"/>
                    <a:pt x="119761" y="1522603"/>
                    <a:pt x="73025" y="1475867"/>
                  </a:cubicBezTo>
                  <a:cubicBezTo>
                    <a:pt x="26289" y="1429131"/>
                    <a:pt x="0" y="1365758"/>
                    <a:pt x="0" y="1299591"/>
                  </a:cubicBezTo>
                  <a:lnTo>
                    <a:pt x="0" y="249428"/>
                  </a:lnTo>
                  <a:cubicBezTo>
                    <a:pt x="0" y="111633"/>
                    <a:pt x="111633" y="0"/>
                    <a:pt x="249428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1769953" y="873148"/>
            <a:ext cx="15187874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代码关键修改和解释（TCNN模型）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6" name="Freeform 6"/>
          <p:cNvSpPr/>
          <p:nvPr/>
        </p:nvSpPr>
        <p:spPr>
          <a:xfrm>
            <a:off x="13233360" y="9055674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3165" y="4296343"/>
            <a:ext cx="9184006" cy="2714042"/>
          </a:xfrm>
          <a:custGeom>
            <a:avLst/>
            <a:gdLst/>
            <a:ahLst/>
            <a:cxnLst/>
            <a:rect l="l" t="t" r="r" b="b"/>
            <a:pathLst>
              <a:path w="9184006" h="2714042">
                <a:moveTo>
                  <a:pt x="0" y="0"/>
                </a:moveTo>
                <a:lnTo>
                  <a:pt x="9184006" y="0"/>
                </a:lnTo>
                <a:lnTo>
                  <a:pt x="9184006" y="2714042"/>
                </a:lnTo>
                <a:lnTo>
                  <a:pt x="0" y="2714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83064" y="2288092"/>
            <a:ext cx="487686" cy="495799"/>
          </a:xfrm>
          <a:custGeom>
            <a:avLst/>
            <a:gdLst/>
            <a:ahLst/>
            <a:cxnLst/>
            <a:rect l="l" t="t" r="r" b="b"/>
            <a:pathLst>
              <a:path w="487686" h="495799">
                <a:moveTo>
                  <a:pt x="0" y="0"/>
                </a:moveTo>
                <a:lnTo>
                  <a:pt x="487686" y="0"/>
                </a:lnTo>
                <a:lnTo>
                  <a:pt x="487686" y="495799"/>
                </a:lnTo>
                <a:lnTo>
                  <a:pt x="0" y="495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27" b="-127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1457070" y="2730118"/>
            <a:ext cx="2408911" cy="1161791"/>
            <a:chOff x="0" y="0"/>
            <a:chExt cx="3211881" cy="15490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11830" cy="1548892"/>
            </a:xfrm>
            <a:custGeom>
              <a:avLst/>
              <a:gdLst/>
              <a:ahLst/>
              <a:cxnLst/>
              <a:rect l="l" t="t" r="r" b="b"/>
              <a:pathLst>
                <a:path w="3211830" h="1548892">
                  <a:moveTo>
                    <a:pt x="249428" y="0"/>
                  </a:moveTo>
                  <a:lnTo>
                    <a:pt x="2962402" y="0"/>
                  </a:lnTo>
                  <a:cubicBezTo>
                    <a:pt x="3028569" y="0"/>
                    <a:pt x="3092069" y="26289"/>
                    <a:pt x="3138805" y="73025"/>
                  </a:cubicBezTo>
                  <a:cubicBezTo>
                    <a:pt x="3185541" y="119761"/>
                    <a:pt x="3211830" y="183261"/>
                    <a:pt x="3211830" y="249428"/>
                  </a:cubicBezTo>
                  <a:lnTo>
                    <a:pt x="3211830" y="1299464"/>
                  </a:lnTo>
                  <a:cubicBezTo>
                    <a:pt x="3211830" y="1437259"/>
                    <a:pt x="3100197" y="1548892"/>
                    <a:pt x="2962402" y="1548892"/>
                  </a:cubicBezTo>
                  <a:lnTo>
                    <a:pt x="249428" y="1548892"/>
                  </a:lnTo>
                  <a:cubicBezTo>
                    <a:pt x="183261" y="1548892"/>
                    <a:pt x="119761" y="1522603"/>
                    <a:pt x="73025" y="1475867"/>
                  </a:cubicBezTo>
                  <a:cubicBezTo>
                    <a:pt x="26289" y="1429131"/>
                    <a:pt x="0" y="1365758"/>
                    <a:pt x="0" y="1299591"/>
                  </a:cubicBezTo>
                  <a:lnTo>
                    <a:pt x="0" y="249428"/>
                  </a:lnTo>
                  <a:cubicBezTo>
                    <a:pt x="0" y="111633"/>
                    <a:pt x="111633" y="0"/>
                    <a:pt x="249428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 rot="0">
            <a:off x="1457071" y="2593731"/>
            <a:ext cx="2408911" cy="1434566"/>
            <a:chOff x="0" y="0"/>
            <a:chExt cx="3211881" cy="19127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11881" cy="1912754"/>
            </a:xfrm>
            <a:custGeom>
              <a:avLst/>
              <a:gdLst/>
              <a:ahLst/>
              <a:cxnLst/>
              <a:rect l="l" t="t" r="r" b="b"/>
              <a:pathLst>
                <a:path w="3211881" h="1912754">
                  <a:moveTo>
                    <a:pt x="0" y="0"/>
                  </a:moveTo>
                  <a:lnTo>
                    <a:pt x="3211881" y="0"/>
                  </a:lnTo>
                  <a:lnTo>
                    <a:pt x="3211881" y="1912754"/>
                  </a:lnTo>
                  <a:lnTo>
                    <a:pt x="0" y="1912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211881" cy="196037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整体流程</a:t>
              </a:r>
              <a:endPara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2454273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677171" y="3311014"/>
            <a:ext cx="8480511" cy="6763207"/>
          </a:xfrm>
          <a:custGeom>
            <a:avLst/>
            <a:gdLst/>
            <a:ahLst/>
            <a:cxnLst/>
            <a:rect l="l" t="t" r="r" b="b"/>
            <a:pathLst>
              <a:path w="8480511" h="6763207">
                <a:moveTo>
                  <a:pt x="0" y="0"/>
                </a:moveTo>
                <a:lnTo>
                  <a:pt x="8480511" y="0"/>
                </a:lnTo>
                <a:lnTo>
                  <a:pt x="8480511" y="6763207"/>
                </a:lnTo>
                <a:lnTo>
                  <a:pt x="0" y="67632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88481" y="4352146"/>
            <a:ext cx="8731018" cy="296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本实验采用基于预训练</a:t>
            </a:r>
            <a:r>
              <a:rPr 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Word2Vec 词向量的 TextCNN 文本情感分类模型，整体流程包括：文本预处理与标签转换、数据集构建与序列化、TextCNN 模型设计与词向量初始化、训练与早停策略、训练过程可视化以及基于句子向量的 TSNE 情感空间可视化。</a:t>
            </a:r>
            <a:endParaRPr 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685"/>
              </a:lnSpc>
            </a:pPr>
          </a:p>
        </p:txBody>
      </p:sp>
      <p:grpSp>
        <p:nvGrpSpPr>
          <p:cNvPr id="17" name="Group 17"/>
          <p:cNvGrpSpPr/>
          <p:nvPr/>
        </p:nvGrpSpPr>
        <p:grpSpPr>
          <a:xfrm rot="0">
            <a:off x="11508515" y="1736990"/>
            <a:ext cx="2408911" cy="1434566"/>
            <a:chOff x="0" y="0"/>
            <a:chExt cx="3211881" cy="19127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11881" cy="1912754"/>
            </a:xfrm>
            <a:custGeom>
              <a:avLst/>
              <a:gdLst/>
              <a:ahLst/>
              <a:cxnLst/>
              <a:rect l="l" t="t" r="r" b="b"/>
              <a:pathLst>
                <a:path w="3211881" h="1912754">
                  <a:moveTo>
                    <a:pt x="0" y="0"/>
                  </a:moveTo>
                  <a:lnTo>
                    <a:pt x="3211881" y="0"/>
                  </a:lnTo>
                  <a:lnTo>
                    <a:pt x="3211881" y="1912754"/>
                  </a:lnTo>
                  <a:lnTo>
                    <a:pt x="0" y="1912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211881" cy="196037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实验结果</a:t>
              </a:r>
              <a:endPara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1080145" y="1663710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4118" y="3799977"/>
            <a:ext cx="16538186" cy="5425734"/>
          </a:xfrm>
          <a:custGeom>
            <a:avLst/>
            <a:gdLst/>
            <a:ahLst/>
            <a:cxnLst/>
            <a:rect l="l" t="t" r="r" b="b"/>
            <a:pathLst>
              <a:path w="16538186" h="5425734">
                <a:moveTo>
                  <a:pt x="0" y="0"/>
                </a:moveTo>
                <a:lnTo>
                  <a:pt x="16538186" y="0"/>
                </a:lnTo>
                <a:lnTo>
                  <a:pt x="16538186" y="5425734"/>
                </a:lnTo>
                <a:lnTo>
                  <a:pt x="0" y="542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34848" y="4268165"/>
            <a:ext cx="11301259" cy="2274378"/>
          </a:xfrm>
          <a:custGeom>
            <a:avLst/>
            <a:gdLst/>
            <a:ahLst/>
            <a:cxnLst/>
            <a:rect l="l" t="t" r="r" b="b"/>
            <a:pathLst>
              <a:path w="11301259" h="2274378">
                <a:moveTo>
                  <a:pt x="0" y="0"/>
                </a:moveTo>
                <a:lnTo>
                  <a:pt x="11301259" y="0"/>
                </a:lnTo>
                <a:lnTo>
                  <a:pt x="11301259" y="2274378"/>
                </a:lnTo>
                <a:lnTo>
                  <a:pt x="0" y="22743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4118" y="1213429"/>
            <a:ext cx="1203238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代码关键修改和解释（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1960511" y="2957906"/>
            <a:ext cx="6907699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可视化结果（accuracy）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2034848" y="7018793"/>
            <a:ext cx="9995823" cy="145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（表含loss，acc，auc）</a:t>
            </a:r>
            <a:endParaRPr lang="en-US" sz="32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由此可得qwen的最优acc模型样本量约2500，epoch约为5</a:t>
            </a:r>
            <a:endParaRPr lang="en-US" sz="32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4118" y="3799977"/>
            <a:ext cx="16538186" cy="5425734"/>
          </a:xfrm>
          <a:custGeom>
            <a:avLst/>
            <a:gdLst/>
            <a:ahLst/>
            <a:cxnLst/>
            <a:rect l="l" t="t" r="r" b="b"/>
            <a:pathLst>
              <a:path w="16538186" h="5425734">
                <a:moveTo>
                  <a:pt x="0" y="0"/>
                </a:moveTo>
                <a:lnTo>
                  <a:pt x="16538186" y="0"/>
                </a:lnTo>
                <a:lnTo>
                  <a:pt x="16538186" y="5425734"/>
                </a:lnTo>
                <a:lnTo>
                  <a:pt x="0" y="542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81200" y="4077335"/>
            <a:ext cx="7708265" cy="4344670"/>
          </a:xfrm>
          <a:custGeom>
            <a:avLst/>
            <a:gdLst/>
            <a:ahLst/>
            <a:cxnLst/>
            <a:rect l="l" t="t" r="r" b="b"/>
            <a:pathLst>
              <a:path w="8810698" h="5033111">
                <a:moveTo>
                  <a:pt x="0" y="0"/>
                </a:moveTo>
                <a:lnTo>
                  <a:pt x="8810698" y="0"/>
                </a:lnTo>
                <a:lnTo>
                  <a:pt x="8810698" y="5033111"/>
                </a:lnTo>
                <a:lnTo>
                  <a:pt x="0" y="50331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94118" y="1213429"/>
            <a:ext cx="1203238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代码关键修改和解释（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960511" y="2957906"/>
            <a:ext cx="6907699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可视化结果（accuracy）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pic>
        <p:nvPicPr>
          <p:cNvPr id="10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0" y="4077335"/>
            <a:ext cx="7931150" cy="434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3875" y="3799840"/>
            <a:ext cx="9712960" cy="5425440"/>
          </a:xfrm>
          <a:custGeom>
            <a:avLst/>
            <a:gdLst/>
            <a:ahLst/>
            <a:cxnLst/>
            <a:rect l="l" t="t" r="r" b="b"/>
            <a:pathLst>
              <a:path w="16538186" h="5425734">
                <a:moveTo>
                  <a:pt x="0" y="0"/>
                </a:moveTo>
                <a:lnTo>
                  <a:pt x="16538186" y="0"/>
                </a:lnTo>
                <a:lnTo>
                  <a:pt x="16538186" y="5425734"/>
                </a:lnTo>
                <a:lnTo>
                  <a:pt x="0" y="542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94118" y="1213429"/>
            <a:ext cx="1203238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代码关键修改和解释（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960511" y="2957906"/>
            <a:ext cx="6907699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可视化结果（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箱状图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015" y="3884295"/>
            <a:ext cx="8488045" cy="4967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4118" y="3799977"/>
            <a:ext cx="16538186" cy="5425734"/>
          </a:xfrm>
          <a:custGeom>
            <a:avLst/>
            <a:gdLst/>
            <a:ahLst/>
            <a:cxnLst/>
            <a:rect l="l" t="t" r="r" b="b"/>
            <a:pathLst>
              <a:path w="16538186" h="5425734">
                <a:moveTo>
                  <a:pt x="0" y="0"/>
                </a:moveTo>
                <a:lnTo>
                  <a:pt x="16538186" y="0"/>
                </a:lnTo>
                <a:lnTo>
                  <a:pt x="16538186" y="5425734"/>
                </a:lnTo>
                <a:lnTo>
                  <a:pt x="0" y="542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94118" y="2542081"/>
            <a:ext cx="9857304" cy="1257897"/>
          </a:xfrm>
          <a:custGeom>
            <a:avLst/>
            <a:gdLst/>
            <a:ahLst/>
            <a:cxnLst/>
            <a:rect l="l" t="t" r="r" b="b"/>
            <a:pathLst>
              <a:path w="9857304" h="1257897">
                <a:moveTo>
                  <a:pt x="0" y="0"/>
                </a:moveTo>
                <a:lnTo>
                  <a:pt x="9857304" y="0"/>
                </a:lnTo>
                <a:lnTo>
                  <a:pt x="9857304" y="1257896"/>
                </a:lnTo>
                <a:lnTo>
                  <a:pt x="0" y="12578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32101" y="3602535"/>
            <a:ext cx="8131110" cy="1575403"/>
          </a:xfrm>
          <a:custGeom>
            <a:avLst/>
            <a:gdLst/>
            <a:ahLst/>
            <a:cxnLst/>
            <a:rect l="l" t="t" r="r" b="b"/>
            <a:pathLst>
              <a:path w="8131110" h="1575403">
                <a:moveTo>
                  <a:pt x="0" y="0"/>
                </a:moveTo>
                <a:lnTo>
                  <a:pt x="8131110" y="0"/>
                </a:lnTo>
                <a:lnTo>
                  <a:pt x="8131110" y="1575403"/>
                </a:lnTo>
                <a:lnTo>
                  <a:pt x="0" y="15754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32101" y="5332943"/>
            <a:ext cx="8131110" cy="3892769"/>
          </a:xfrm>
          <a:custGeom>
            <a:avLst/>
            <a:gdLst/>
            <a:ahLst/>
            <a:cxnLst/>
            <a:rect l="l" t="t" r="r" b="b"/>
            <a:pathLst>
              <a:path w="8131110" h="3892769">
                <a:moveTo>
                  <a:pt x="0" y="0"/>
                </a:moveTo>
                <a:lnTo>
                  <a:pt x="8131110" y="0"/>
                </a:lnTo>
                <a:lnTo>
                  <a:pt x="8131110" y="3892768"/>
                </a:lnTo>
                <a:lnTo>
                  <a:pt x="0" y="3892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94118" y="1213429"/>
            <a:ext cx="1203238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代码关键修改和解释（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794118" y="2503793"/>
            <a:ext cx="10282049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重跑main.py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以所得2500样本量5epochs重跑，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结果如图：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10581183" y="3799977"/>
            <a:ext cx="7178369" cy="506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可见accuracy得到优化，最终准确率约0.78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同时，观察到epoch3起预测集loss异常升高，可能产生过拟合，且accuracy基本不变，利用early stopping代码得到最优参数：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best_accuracy = 0.0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best_val_loss = float("inf")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patience = 2 # 连续几轮没有变好就停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no_improve = 0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for epoch in range(config.num_epochs):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model.train()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total_loss = 0.0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print(f"Epoch {epoch + 1}/{config.num_epochs}")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for batch in train_loader: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...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# 原来的训练代码不变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...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endParaRPr lang="en-US" sz="17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4431" y="2794554"/>
            <a:ext cx="17839138" cy="5852541"/>
          </a:xfrm>
          <a:custGeom>
            <a:avLst/>
            <a:gdLst/>
            <a:ahLst/>
            <a:cxnLst/>
            <a:rect l="l" t="t" r="r" b="b"/>
            <a:pathLst>
              <a:path w="17839138" h="5852541">
                <a:moveTo>
                  <a:pt x="0" y="0"/>
                </a:moveTo>
                <a:lnTo>
                  <a:pt x="17839138" y="0"/>
                </a:lnTo>
                <a:lnTo>
                  <a:pt x="17839138" y="5852541"/>
                </a:lnTo>
                <a:lnTo>
                  <a:pt x="0" y="5852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94118" y="1213429"/>
            <a:ext cx="1203238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代码关键修改和解释（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qwen模型）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1028700" y="2794554"/>
            <a:ext cx="7058098" cy="544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avg_train_loss = total_loss / len(train_loader)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print(f"Average training loss: {avg_train_loss:.4f}")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if val_loader is not None: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val_loss, val_accuracy = evaluate(model, val_loader, device)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print(f"Validation Loss: {val_loss:.4f}")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print(f"Validation Accuracy: {val_accuracy:.4f}")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# 如果验证集变好了，就保存模型，重置 no_improve 计数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if val_loss &lt; best_val_loss - 1e-4: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best_val_loss = val_loss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best_accuracy = val_accuracy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no_improve = 0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model.save_model(config.model_save_path)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print(f"保存新的最佳模型，val_loss: {val_loss:.4f}, 准确率: {val_accuracy:.4f}")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else: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no_improve += 1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print(f"验证集未提升，no_improve={no_improve}/{patience}")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if no_improve &gt;= patience: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print("Early stopping 触发，提前结束训练。")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198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break</a:t>
            </a:r>
            <a:endParaRPr lang="en-US" sz="165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78402" y="3270291"/>
            <a:ext cx="6569977" cy="164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56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此时所得准确率为约0.78，知Bert准确率略高于通义千问2.5-0.5B 基座模型</a:t>
            </a:r>
            <a:endParaRPr lang="en-US" sz="356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428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bert和通义千问2.5-0.5B 基座模型差异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314276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bert和通义千问2.5-0.5B 基座模型差异：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29252" y="3106493"/>
            <a:ext cx="1966323" cy="5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不足之处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69953" y="3011243"/>
            <a:ext cx="12341154" cy="314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在「几千条以内的小</a:t>
            </a: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数据集」上，经典 BERT 作为编码器通常更稳定，收敛更快，效果不一定输给更大的 Qwen2.5-0.5B，甚至可能略好，尤其是在标准情感二分类任务中。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原因可以从几个点解释：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621571" y="1922853"/>
            <a:ext cx="4367682" cy="1221740"/>
          </a:xfrm>
          <a:custGeom>
            <a:avLst/>
            <a:gdLst/>
            <a:ahLst/>
            <a:cxnLst/>
            <a:rect l="l" t="t" r="r" b="b"/>
            <a:pathLst>
              <a:path w="4367682" h="1221740">
                <a:moveTo>
                  <a:pt x="0" y="0"/>
                </a:moveTo>
                <a:lnTo>
                  <a:pt x="4367682" y="0"/>
                </a:lnTo>
                <a:lnTo>
                  <a:pt x="4367682" y="1221740"/>
                </a:lnTo>
                <a:lnTo>
                  <a:pt x="0" y="122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69953" y="2368548"/>
            <a:ext cx="4046475" cy="5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在小数据集上的表现差别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69953" y="5524309"/>
            <a:ext cx="14072524" cy="465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302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1.BERT 的预训练目标更贴近分类：</a:t>
            </a:r>
            <a:endParaRPr lang="en-US" sz="302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302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2.BERT 用的是掩码语言建模（MLM）+句子关系预测（NSP），本来就是为了句子理解和句间关系设计的。在「读懂一句/一段话、打一个标签」这种任务上，它的表示比较“对口”。</a:t>
            </a:r>
            <a:endParaRPr lang="en-US" sz="302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302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3.Qwen2.5-0.5B 的预训练更偏生成：采用自回归 LM：预测“下一个 token”，更偏向生成长文本、对话、推理。拿来做分类，一般要「借用最后一个 token 的 hidden state 再接一个线性层」，本身不是为分类微调量身定制的结构。小数据场景更容易过拟合：模型越大（参数越多），在标注数据很少时越容易过拟合或训练不稳定。</a:t>
            </a:r>
            <a:endParaRPr lang="en-US" sz="302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302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4.BERT-base 的容量在这种作业级别的数据量上，反而是一个合理的平衡点。</a:t>
            </a:r>
            <a:endParaRPr lang="en-US" sz="302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314276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bert和通义千问2.5-0.5B 基座模型差异：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29252" y="3106493"/>
            <a:ext cx="1966323" cy="5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不足之处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28800" y="3771900"/>
            <a:ext cx="13655040" cy="58121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ts val="5075"/>
              </a:lnSpc>
            </a:pPr>
            <a:r>
              <a:rPr lang="en-US" altLang="zh-CN" sz="4000" b="1"/>
              <a:t>BERT </a:t>
            </a:r>
            <a:r>
              <a:rPr lang="zh-CN" altLang="en-US" sz="4000" b="1"/>
              <a:t>的输入是</a:t>
            </a:r>
            <a:r>
              <a:rPr lang="en-US" altLang="zh-CN" sz="4000" b="1"/>
              <a:t>“WordPiece </a:t>
            </a:r>
            <a:r>
              <a:rPr lang="zh-CN" altLang="en-US" sz="4000" b="1"/>
              <a:t>子词</a:t>
            </a:r>
            <a:r>
              <a:rPr lang="en-US" altLang="zh-CN" sz="4000" b="1"/>
              <a:t> + </a:t>
            </a:r>
            <a:r>
              <a:rPr lang="zh-CN" altLang="en-US" sz="4000" b="1"/>
              <a:t>三段嵌入（</a:t>
            </a:r>
            <a:r>
              <a:rPr lang="en-US" altLang="zh-CN" sz="4000" b="1"/>
              <a:t>token/segment/position</a:t>
            </a:r>
            <a:r>
              <a:rPr lang="zh-CN" altLang="en-US" sz="4000" b="1"/>
              <a:t>）</a:t>
            </a:r>
            <a:r>
              <a:rPr lang="en-US" altLang="zh-CN" sz="4000" b="1"/>
              <a:t>+ </a:t>
            </a:r>
            <a:r>
              <a:rPr lang="zh-CN" altLang="en-US" sz="4000" b="1"/>
              <a:t>必须加</a:t>
            </a:r>
            <a:r>
              <a:rPr lang="en-US" altLang="zh-CN" sz="4000" b="1"/>
              <a:t> [CLS][SEP]”</a:t>
            </a:r>
            <a:r>
              <a:rPr lang="zh-CN" altLang="en-US" sz="4000" b="1"/>
              <a:t>，只能放</a:t>
            </a:r>
            <a:r>
              <a:rPr lang="en-US" altLang="zh-CN" sz="4000" b="1"/>
              <a:t> 512 </a:t>
            </a:r>
            <a:r>
              <a:rPr lang="zh-CN" altLang="en-US" sz="4000" b="1"/>
              <a:t>个</a:t>
            </a:r>
            <a:r>
              <a:rPr lang="en-US" altLang="zh-CN" sz="4000" b="1"/>
              <a:t> token</a:t>
            </a:r>
            <a:r>
              <a:rPr lang="zh-CN" altLang="en-US" sz="4000" b="1"/>
              <a:t>；</a:t>
            </a:r>
            <a:endParaRPr lang="zh-CN" altLang="en-US" sz="4000" b="1"/>
          </a:p>
          <a:p>
            <a:pPr algn="just">
              <a:lnSpc>
                <a:spcPts val="5075"/>
              </a:lnSpc>
            </a:pPr>
            <a:r>
              <a:rPr lang="zh-CN" altLang="en-US" sz="4000" b="1"/>
              <a:t>千问（</a:t>
            </a:r>
            <a:r>
              <a:rPr lang="en-US" altLang="zh-CN" sz="4000" b="1"/>
              <a:t>Qwen</a:t>
            </a:r>
            <a:r>
              <a:rPr lang="zh-CN" altLang="en-US" sz="4000" b="1"/>
              <a:t>）的输入是</a:t>
            </a:r>
            <a:r>
              <a:rPr lang="en-US" altLang="zh-CN" sz="4000" b="1"/>
              <a:t>“BPE </a:t>
            </a:r>
            <a:r>
              <a:rPr lang="zh-CN" altLang="en-US" sz="4000" b="1"/>
              <a:t>子词</a:t>
            </a:r>
            <a:r>
              <a:rPr lang="en-US" altLang="zh-CN" sz="4000" b="1"/>
              <a:t> + </a:t>
            </a:r>
            <a:r>
              <a:rPr lang="zh-CN" altLang="en-US" sz="4000" b="1"/>
              <a:t>一段嵌入（</a:t>
            </a:r>
            <a:r>
              <a:rPr lang="en-US" altLang="zh-CN" sz="4000" b="1"/>
              <a:t>position</a:t>
            </a:r>
            <a:r>
              <a:rPr lang="zh-CN" altLang="en-US" sz="4000" b="1"/>
              <a:t>）</a:t>
            </a:r>
            <a:r>
              <a:rPr lang="en-US" altLang="zh-CN" sz="4000" b="1"/>
              <a:t>+ </a:t>
            </a:r>
            <a:r>
              <a:rPr lang="zh-CN" altLang="en-US" sz="4000" b="1"/>
              <a:t>对话模板（</a:t>
            </a:r>
            <a:r>
              <a:rPr lang="en-US" altLang="zh-CN" sz="4000" b="1"/>
              <a:t>&lt;|im_start|&gt;user…&lt;|im_end|&gt;</a:t>
            </a:r>
            <a:r>
              <a:rPr lang="zh-CN" altLang="en-US" sz="4000" b="1"/>
              <a:t>）</a:t>
            </a:r>
            <a:r>
              <a:rPr lang="en-US" altLang="zh-CN" sz="4000" b="1"/>
              <a:t>”</a:t>
            </a:r>
            <a:r>
              <a:rPr lang="zh-CN" altLang="en-US" sz="4000" b="1"/>
              <a:t>，长度可到</a:t>
            </a:r>
            <a:r>
              <a:rPr lang="en-US" altLang="zh-CN" sz="4000" b="1"/>
              <a:t> 32 k</a:t>
            </a:r>
            <a:r>
              <a:rPr lang="zh-CN" altLang="en-US" sz="4000" b="1"/>
              <a:t>，并且不再用</a:t>
            </a:r>
            <a:r>
              <a:rPr lang="en-US" altLang="zh-CN" sz="4000" b="1"/>
              <a:t> [CLS][SEP] </a:t>
            </a:r>
            <a:r>
              <a:rPr lang="zh-CN" altLang="en-US" sz="4000" b="1"/>
              <a:t>这类特殊标记</a:t>
            </a:r>
            <a:endParaRPr lang="zh-CN" altLang="en-US" sz="4000" b="1"/>
          </a:p>
        </p:txBody>
      </p:sp>
      <p:sp>
        <p:nvSpPr>
          <p:cNvPr id="7" name="Freeform 7"/>
          <p:cNvSpPr/>
          <p:nvPr/>
        </p:nvSpPr>
        <p:spPr>
          <a:xfrm>
            <a:off x="1621571" y="1922853"/>
            <a:ext cx="4367682" cy="1221740"/>
          </a:xfrm>
          <a:custGeom>
            <a:avLst/>
            <a:gdLst/>
            <a:ahLst/>
            <a:cxnLst/>
            <a:rect l="l" t="t" r="r" b="b"/>
            <a:pathLst>
              <a:path w="4367682" h="1221740">
                <a:moveTo>
                  <a:pt x="0" y="0"/>
                </a:moveTo>
                <a:lnTo>
                  <a:pt x="4367682" y="0"/>
                </a:lnTo>
                <a:lnTo>
                  <a:pt x="4367682" y="1221740"/>
                </a:lnTo>
                <a:lnTo>
                  <a:pt x="0" y="122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69953" y="2368548"/>
            <a:ext cx="4046475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输入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差别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3142760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bert和通义千问2.5-0.5B 基座模型差异：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29252" y="3106493"/>
            <a:ext cx="1966323" cy="5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不足之处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929252" y="1663710"/>
            <a:ext cx="4712932" cy="1318314"/>
          </a:xfrm>
          <a:custGeom>
            <a:avLst/>
            <a:gdLst/>
            <a:ahLst/>
            <a:cxnLst/>
            <a:rect l="l" t="t" r="r" b="b"/>
            <a:pathLst>
              <a:path w="4712932" h="1318314">
                <a:moveTo>
                  <a:pt x="0" y="0"/>
                </a:moveTo>
                <a:lnTo>
                  <a:pt x="4712932" y="0"/>
                </a:lnTo>
                <a:lnTo>
                  <a:pt x="4712932" y="1318315"/>
                </a:lnTo>
                <a:lnTo>
                  <a:pt x="0" y="1318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30194" y="1919416"/>
            <a:ext cx="4111049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训练成本差异（Epoch 时间 &amp; 显存/内存）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29252" y="3192218"/>
            <a:ext cx="16358748" cy="457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BERT-base-Chinese：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1.1 亿参数，fp32/混合精度下，训练显存需求相对较小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在 8GB 显卡上可以用比较可观的 batch size（比如 16–32）跑 128 长度的序列。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在现用 CPU 模式 下，内存压力也相对小。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Qwen2.5-0.5B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约 4.9 亿参数，模型体积大约是 BERT-base 的 4–5 倍。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显存占用明显更高：同样的 batch size + seq_len 下，很容易 OOM，需要减小 batch size 或 seq_len。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在 CPU 上训练，单 step 的前向+反向都更重，内存占用也更大。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每个 epoch 的时间，在相同数据集、相同 batch_size、相同 max_seq_length 下：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Qwen2.5-0.5B 每个 step 的计算量明显更大（层数更多、维度大、参数多），所以单个 epoch 的时间 &gt; BERT-base 的时间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在 CPU 上，你会明显感到 Qwen2.5 更“卡”。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3142760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bert和通义千问2.5-0.5B 基座模型差异：</a:t>
            </a:r>
            <a:r>
              <a:rPr lang="zh-CN" alt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</a:t>
            </a:r>
            <a:r>
              <a:rPr lang="en-US" altLang="zh-CN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2.5</a:t>
            </a:r>
            <a:r>
              <a:rPr lang="zh-CN" alt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与</a:t>
            </a:r>
            <a:r>
              <a:rPr lang="en-US" altLang="zh-CN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3.5</a:t>
            </a:r>
            <a:r>
              <a:rPr lang="zh-CN" alt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比较，</a:t>
            </a:r>
            <a:r>
              <a:rPr lang="en-US" altLang="zh-CN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20w</a:t>
            </a:r>
            <a:r>
              <a:rPr lang="zh-CN" alt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57348" y="2323894"/>
            <a:ext cx="3828854" cy="1071018"/>
          </a:xfrm>
          <a:custGeom>
            <a:avLst/>
            <a:gdLst/>
            <a:ahLst/>
            <a:cxnLst/>
            <a:rect l="l" t="t" r="r" b="b"/>
            <a:pathLst>
              <a:path w="3828854" h="1071018">
                <a:moveTo>
                  <a:pt x="0" y="0"/>
                </a:moveTo>
                <a:lnTo>
                  <a:pt x="3828854" y="0"/>
                </a:lnTo>
                <a:lnTo>
                  <a:pt x="3828854" y="1071017"/>
                </a:lnTo>
                <a:lnTo>
                  <a:pt x="0" y="10710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/>
          <p:cNvSpPr txBox="1"/>
          <p:nvPr/>
        </p:nvSpPr>
        <p:spPr>
          <a:xfrm>
            <a:off x="1929252" y="2552571"/>
            <a:ext cx="4111049" cy="5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准确率差异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rcRect b="14019"/>
          <a:stretch>
            <a:fillRect/>
          </a:stretch>
        </p:blipFill>
        <p:spPr>
          <a:xfrm>
            <a:off x="4343400" y="3771900"/>
            <a:ext cx="8972550" cy="175260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1600322" y="4914973"/>
            <a:ext cx="1635874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。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00" y="5829300"/>
            <a:ext cx="7598410" cy="3830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5187874" cy="158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代码关键修改和解释（TCNN模型）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0252" y="1735494"/>
            <a:ext cx="9144708" cy="2741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0"/>
              </a:lnSpc>
            </a:pPr>
            <a:r>
              <a:rPr lang="en-US" sz="2995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文本预处理与数据加载</a:t>
            </a:r>
            <a:endParaRPr lang="en-US" sz="2995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3520"/>
              </a:lnSpc>
            </a:pPr>
            <a:r>
              <a:rPr lang="en-US" sz="209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首先对原始的英文标题与评论进行清洗与分词。具体操作包括：将文本统一转为小写、去除标点及特殊符号、使用 NLTK 的 word_tokenize 进行英文分词。为了保证与前序 Word2Vec 训练过程一致，预处理函数与 word2vec.py 完全相同。</a:t>
            </a:r>
            <a:endParaRPr lang="en-US" sz="209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30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86994" y="4696125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81764" y="4452762"/>
            <a:ext cx="7009661" cy="4805538"/>
          </a:xfrm>
          <a:custGeom>
            <a:avLst/>
            <a:gdLst/>
            <a:ahLst/>
            <a:cxnLst/>
            <a:rect l="l" t="t" r="r" b="b"/>
            <a:pathLst>
              <a:path w="7009661" h="4805538">
                <a:moveTo>
                  <a:pt x="0" y="0"/>
                </a:moveTo>
                <a:lnTo>
                  <a:pt x="7009661" y="0"/>
                </a:lnTo>
                <a:lnTo>
                  <a:pt x="7009661" y="4805538"/>
                </a:lnTo>
                <a:lnTo>
                  <a:pt x="0" y="48055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86994" y="4932526"/>
            <a:ext cx="8554251" cy="419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68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preprocess_text(text):</a:t>
            </a:r>
            <a:endParaRPr lang="en-US" sz="268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50"/>
              </a:lnSpc>
            </a:pPr>
            <a:r>
              <a:rPr lang="en-US" sz="268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if not isinstance(text, str):</a:t>
            </a:r>
            <a:endParaRPr lang="en-US" sz="268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50"/>
              </a:lnSpc>
            </a:pPr>
            <a:r>
              <a:rPr lang="en-US" sz="268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text = str(text)</a:t>
            </a:r>
            <a:endParaRPr lang="en-US" sz="268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50"/>
              </a:lnSpc>
            </a:pPr>
            <a:r>
              <a:rPr lang="en-US" sz="268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text = text.lower()                      # 转小写</a:t>
            </a:r>
            <a:endParaRPr lang="en-US" sz="268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50"/>
              </a:lnSpc>
            </a:pPr>
            <a:r>
              <a:rPr lang="en-US" sz="268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text = re.sub(r'[^\w\s]', '', text)      # 去掉标点和特殊符号</a:t>
            </a:r>
            <a:endParaRPr lang="en-US" sz="268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50"/>
              </a:lnSpc>
            </a:pPr>
            <a:r>
              <a:rPr lang="en-US" sz="268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tokens = word_tokenize(text)             # NLTK 分词</a:t>
            </a:r>
            <a:endParaRPr lang="en-US" sz="268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50"/>
              </a:lnSpc>
            </a:pPr>
            <a:r>
              <a:rPr lang="en-US" sz="268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return tokens</a:t>
            </a:r>
            <a:endParaRPr lang="en-US" sz="268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5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1281764" y="4667550"/>
            <a:ext cx="7019795" cy="451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load_data(file_path):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df = pd.read_csv(file_path,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      names=['label', 'title', 'review'],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      header=None,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      nrows=10000)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df = df.fillna('')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df['text'] = df['title'] + ' ' + df['review']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</a:p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corpus = [preprocess_text(text) for text in tqdm(df['text'], desc="预处理文本")]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</a:p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# 标签：1→0（负面），2→1（正面）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df['label'] = df['label'].map({1: 0, 2: 1})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labels = df['label'].values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  <a:r>
              <a:rPr lang="en-US" sz="16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return corpus, labels</a:t>
            </a:r>
            <a:endParaRPr lang="en-US" sz="16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265"/>
              </a:lnSpc>
            </a:pPr>
          </a:p>
        </p:txBody>
      </p:sp>
      <p:grpSp>
        <p:nvGrpSpPr>
          <p:cNvPr id="12" name="Group 12"/>
          <p:cNvGrpSpPr/>
          <p:nvPr/>
        </p:nvGrpSpPr>
        <p:grpSpPr>
          <a:xfrm rot="0">
            <a:off x="11281764" y="1503407"/>
            <a:ext cx="6254534" cy="2803001"/>
            <a:chOff x="0" y="0"/>
            <a:chExt cx="5306957" cy="23783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07019" cy="2378456"/>
            </a:xfrm>
            <a:custGeom>
              <a:avLst/>
              <a:gdLst/>
              <a:ahLst/>
              <a:cxnLst/>
              <a:rect l="l" t="t" r="r" b="b"/>
              <a:pathLst>
                <a:path w="5307019" h="2378456">
                  <a:moveTo>
                    <a:pt x="64787" y="0"/>
                  </a:moveTo>
                  <a:lnTo>
                    <a:pt x="5242210" y="0"/>
                  </a:lnTo>
                  <a:cubicBezTo>
                    <a:pt x="5277972" y="0"/>
                    <a:pt x="5307019" y="38898"/>
                    <a:pt x="5307019" y="86823"/>
                  </a:cubicBezTo>
                  <a:lnTo>
                    <a:pt x="5307019" y="2291618"/>
                  </a:lnTo>
                  <a:cubicBezTo>
                    <a:pt x="5307019" y="2314578"/>
                    <a:pt x="5300178" y="2336758"/>
                    <a:pt x="5288036" y="2353030"/>
                  </a:cubicBezTo>
                  <a:cubicBezTo>
                    <a:pt x="5275893" y="2369302"/>
                    <a:pt x="5259426" y="2378456"/>
                    <a:pt x="5242210" y="2378456"/>
                  </a:cubicBezTo>
                  <a:lnTo>
                    <a:pt x="64787" y="2378456"/>
                  </a:lnTo>
                  <a:cubicBezTo>
                    <a:pt x="47655" y="2378456"/>
                    <a:pt x="31105" y="2369302"/>
                    <a:pt x="18962" y="2353030"/>
                  </a:cubicBezTo>
                  <a:cubicBezTo>
                    <a:pt x="6820" y="2336758"/>
                    <a:pt x="0" y="2314578"/>
                    <a:pt x="0" y="2291618"/>
                  </a:cubicBezTo>
                  <a:lnTo>
                    <a:pt x="0" y="86823"/>
                  </a:lnTo>
                  <a:cubicBezTo>
                    <a:pt x="0" y="63752"/>
                    <a:pt x="6820" y="41684"/>
                    <a:pt x="18962" y="25412"/>
                  </a:cubicBezTo>
                  <a:cubicBezTo>
                    <a:pt x="31105" y="9139"/>
                    <a:pt x="47572" y="0"/>
                    <a:pt x="64787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 rot="0">
            <a:off x="11458347" y="1529190"/>
            <a:ext cx="6077951" cy="3289750"/>
            <a:chOff x="0" y="0"/>
            <a:chExt cx="8103935" cy="4386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03935" cy="4386333"/>
            </a:xfrm>
            <a:custGeom>
              <a:avLst/>
              <a:gdLst/>
              <a:ahLst/>
              <a:cxnLst/>
              <a:rect l="l" t="t" r="r" b="b"/>
              <a:pathLst>
                <a:path w="8103935" h="4386333">
                  <a:moveTo>
                    <a:pt x="0" y="0"/>
                  </a:moveTo>
                  <a:lnTo>
                    <a:pt x="8103935" y="0"/>
                  </a:lnTo>
                  <a:lnTo>
                    <a:pt x="8103935" y="4386333"/>
                  </a:lnTo>
                  <a:lnTo>
                    <a:pt x="0" y="4386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03935" cy="44339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在</a:t>
              </a: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数据加载阶段，从 CSV 中读取 label, title, review 三列，只取前 10000 条样本，并用标题与评论拼接成完整文本。标签采用二值化映射：1→0 表示负面情感，2→1 表示正面情感。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水中的倒影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392386" y="3024018"/>
            <a:ext cx="9503229" cy="1014730"/>
            <a:chOff x="2928257" y="1759072"/>
            <a:chExt cx="6335486" cy="676487"/>
          </a:xfrm>
        </p:grpSpPr>
        <p:grpSp>
          <p:nvGrpSpPr>
            <p:cNvPr id="22" name="组合 21"/>
            <p:cNvGrpSpPr/>
            <p:nvPr/>
          </p:nvGrpSpPr>
          <p:grpSpPr>
            <a:xfrm>
              <a:off x="2928257" y="2090057"/>
              <a:ext cx="6335486" cy="0"/>
              <a:chOff x="2757714" y="2090057"/>
              <a:chExt cx="6335486" cy="0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2757714" y="2090057"/>
                <a:ext cx="1915886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7177314" y="2090057"/>
                <a:ext cx="1915886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/>
            <p:cNvSpPr txBox="1"/>
            <p:nvPr/>
          </p:nvSpPr>
          <p:spPr>
            <a:xfrm>
              <a:off x="5109029" y="1759072"/>
              <a:ext cx="1973942" cy="67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uLnTx/>
                  <a:uFillTx/>
                  <a:latin typeface="字魂162号-元气酪酪体" panose="00000500000000000000" pitchFamily="2" charset="-122"/>
                  <a:ea typeface="字魂162号-元气酪酪体" panose="00000500000000000000" pitchFamily="2" charset="-122"/>
                  <a:cs typeface="+mn-cs"/>
                </a:rPr>
                <a:t>LAST BUT NOT LEAST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字魂162号-元气酪酪体" panose="00000500000000000000" pitchFamily="2" charset="-122"/>
                <a:ea typeface="字魂162号-元气酪酪体" panose="00000500000000000000" pitchFamily="2" charset="-122"/>
                <a:cs typeface="+mn-cs"/>
              </a:endParaRPr>
            </a:p>
          </p:txBody>
        </p:sp>
      </p:grpSp>
      <p:sp>
        <p:nvSpPr>
          <p:cNvPr id="26" name="PA_矩形 29"/>
          <p:cNvSpPr/>
          <p:nvPr>
            <p:custDataLst>
              <p:tags r:id="rId2"/>
            </p:custDataLst>
          </p:nvPr>
        </p:nvSpPr>
        <p:spPr>
          <a:xfrm>
            <a:off x="3504006" y="4381752"/>
            <a:ext cx="11279988" cy="1476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字魂162号-元气酪酪体" panose="00000500000000000000" pitchFamily="2" charset="-122"/>
                <a:ea typeface="字魂162号-元气酪酪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rPr>
              <a:t>THANK YOU</a:t>
            </a:r>
            <a:endParaRPr kumimoji="0" lang="en-US" altLang="zh-CN" sz="9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uLnTx/>
              <a:uFillTx/>
              <a:latin typeface="字魂162号-元气酪酪体" panose="00000500000000000000" pitchFamily="2" charset="-122"/>
              <a:ea typeface="字魂162号-元气酪酪体" panose="00000500000000000000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PA_矩形 29"/>
          <p:cNvSpPr/>
          <p:nvPr>
            <p:custDataLst>
              <p:tags r:id="rId3"/>
            </p:custDataLst>
          </p:nvPr>
        </p:nvSpPr>
        <p:spPr>
          <a:xfrm>
            <a:off x="4694798" y="6285057"/>
            <a:ext cx="8898405" cy="5530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魂162号-元气酪酪体" panose="00000500000000000000" pitchFamily="2" charset="-122"/>
                <a:ea typeface="字魂162号-元气酪酪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rPr>
              <a:t>AND THAT’S THE END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魂162号-元气酪酪体" panose="00000500000000000000" pitchFamily="2" charset="-122"/>
              <a:ea typeface="字魂162号-元气酪酪体" panose="00000500000000000000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699642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代码关键修改和解释（TCNN模型）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0252" y="1745019"/>
            <a:ext cx="9164943" cy="256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284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数据集封装与序列化</a:t>
            </a:r>
            <a:endParaRPr lang="en-US" sz="284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3260"/>
              </a:lnSpc>
            </a:pPr>
            <a:r>
              <a:rPr lang="en-US" sz="194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为了将分词后的文本输入到</a:t>
            </a:r>
            <a:r>
              <a:rPr lang="en-US" sz="194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PyTorch 模型中，使用 Keras 的 Tokenizer 构建词表，实现“词 → 整数索引”的映射。并通过自定义 SentimentDataset 类（继承自 torch.utils.data.Dataset）完成固定长度序列的构造：超长序列截断，不足部分用 0 进行 padding。</a:t>
            </a:r>
            <a:endParaRPr lang="en-US" sz="194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13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86994" y="5143500"/>
            <a:ext cx="9348201" cy="3968332"/>
          </a:xfrm>
          <a:custGeom>
            <a:avLst/>
            <a:gdLst/>
            <a:ahLst/>
            <a:cxnLst/>
            <a:rect l="l" t="t" r="r" b="b"/>
            <a:pathLst>
              <a:path w="9348201" h="3968332">
                <a:moveTo>
                  <a:pt x="0" y="0"/>
                </a:moveTo>
                <a:lnTo>
                  <a:pt x="9348201" y="0"/>
                </a:lnTo>
                <a:lnTo>
                  <a:pt x="9348201" y="3968332"/>
                </a:lnTo>
                <a:lnTo>
                  <a:pt x="0" y="3968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9627" y="1569512"/>
            <a:ext cx="11001705" cy="7542320"/>
          </a:xfrm>
          <a:custGeom>
            <a:avLst/>
            <a:gdLst/>
            <a:ahLst/>
            <a:cxnLst/>
            <a:rect l="l" t="t" r="r" b="b"/>
            <a:pathLst>
              <a:path w="11001705" h="7542320">
                <a:moveTo>
                  <a:pt x="0" y="0"/>
                </a:moveTo>
                <a:lnTo>
                  <a:pt x="11001705" y="0"/>
                </a:lnTo>
                <a:lnTo>
                  <a:pt x="11001705" y="7542320"/>
                </a:lnTo>
                <a:lnTo>
                  <a:pt x="0" y="75423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70252" y="5402455"/>
            <a:ext cx="7081498" cy="437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</a:pPr>
            <a:r>
              <a:rPr lang="en-US" sz="20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class SentimentDataset(Dataset):</a:t>
            </a:r>
            <a:endParaRPr lang="en-US" sz="20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30"/>
              </a:lnSpc>
            </a:pPr>
            <a:r>
              <a:rPr lang="en-US" sz="20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r>
              <a:rPr lang="en-US" sz="20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__init__(self, corpus, labels, tokenizer, max_seq_len):</a:t>
            </a:r>
            <a:endParaRPr lang="en-US" sz="20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30"/>
              </a:lnSpc>
            </a:pPr>
            <a:r>
              <a:rPr lang="en-US" sz="20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self.corpus = corpus</a:t>
            </a:r>
            <a:endParaRPr lang="en-US" sz="20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30"/>
              </a:lnSpc>
            </a:pPr>
            <a:r>
              <a:rPr lang="en-US" sz="20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self.labels = labels</a:t>
            </a:r>
            <a:endParaRPr lang="en-US" sz="20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30"/>
              </a:lnSpc>
            </a:pPr>
            <a:r>
              <a:rPr lang="en-US" sz="20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self.tokenizer = tokenizer</a:t>
            </a:r>
            <a:endParaRPr lang="en-US" sz="20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30"/>
              </a:lnSpc>
            </a:pPr>
            <a:r>
              <a:rPr lang="en-US" sz="20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self.max_seq_len = max_seq_len</a:t>
            </a:r>
            <a:endParaRPr lang="en-US" sz="20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30"/>
              </a:lnSpc>
            </a:pPr>
          </a:p>
          <a:p>
            <a:pPr algn="l">
              <a:lnSpc>
                <a:spcPts val="2930"/>
              </a:lnSpc>
            </a:pPr>
            <a:r>
              <a:rPr lang="en-US" sz="20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def __len__(self):</a:t>
            </a:r>
            <a:endParaRPr lang="en-US" sz="20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30"/>
              </a:lnSpc>
            </a:pPr>
            <a:r>
              <a:rPr lang="en-US" sz="20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return len(self.corpus)</a:t>
            </a:r>
            <a:endParaRPr lang="en-US" sz="20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30"/>
              </a:lnSpc>
            </a:pPr>
          </a:p>
          <a:p>
            <a:pPr algn="l">
              <a:lnSpc>
                <a:spcPts val="2930"/>
              </a:lnSpc>
            </a:pPr>
            <a:r>
              <a:rPr lang="en-US" sz="20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</a:t>
            </a:r>
            <a:endParaRPr lang="en-US" sz="20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156079" y="2008689"/>
            <a:ext cx="6948784" cy="64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__getitem__(self, idx):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tokens = self.corpus[idx]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seq = self.tokenizer.texts_to_sequences([tokens])[0]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if len(seq) &gt; self.max_seq_len: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seq = seq[:self.max_seq_len]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else: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seq += [0] * (self.max_seq_len - len(seq)) # 0 为 padding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return (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torch.tensor(seq, dtype=torch.long),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torch.tensor(self.labels[idx], dtype=torch.float32)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)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21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5187874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代码关键修改和解释（TCNN模型）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6994" y="4696125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85849" y="1503407"/>
            <a:ext cx="7009661" cy="4805538"/>
          </a:xfrm>
          <a:custGeom>
            <a:avLst/>
            <a:gdLst/>
            <a:ahLst/>
            <a:cxnLst/>
            <a:rect l="l" t="t" r="r" b="b"/>
            <a:pathLst>
              <a:path w="7009661" h="4805538">
                <a:moveTo>
                  <a:pt x="0" y="0"/>
                </a:moveTo>
                <a:lnTo>
                  <a:pt x="7009661" y="0"/>
                </a:lnTo>
                <a:lnTo>
                  <a:pt x="7009661" y="4805538"/>
                </a:lnTo>
                <a:lnTo>
                  <a:pt x="0" y="4805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86994" y="4942051"/>
            <a:ext cx="8969978" cy="417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tok</a:t>
            </a: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enizer = Tokenizer(oov_token="&lt;OOV&gt;", filters="", lower=False)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tokenizer.fit_on_texts(corpus)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vocab_size = len(tokenizer.word_index) + 1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seq_lengths = [len(tokens) for tokens in corpus]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max_seq_len = int(np.percentile(seq_lengths, 95))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train_corpus, test_corpus, train_labels, test_labels = train_test_split(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corpus, labels, test_size=0.2, random_state=42, stratify=labels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)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1287322" y="1684072"/>
            <a:ext cx="5971978" cy="519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</a:t>
            </a: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ain_dataset = SentimentDataset(train_corpus, train_labels, tokenizer, max_seq_len)</a:t>
            </a:r>
            <a:endParaRPr lang="en-US" sz="2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05"/>
              </a:lnSpc>
            </a:pP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</a:t>
            </a: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dataset = SentimentDataset(test_corpus, test_labels, tokenizer, max_seq_len)</a:t>
            </a:r>
            <a:endParaRPr lang="en-US" sz="2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05"/>
              </a:lnSpc>
            </a:pPr>
          </a:p>
          <a:p>
            <a:pPr algn="l">
              <a:lnSpc>
                <a:spcPts val="3205"/>
              </a:lnSpc>
            </a:pP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train_loader = DataLoader(train_dataset, batch_size=32, shuffle=True)</a:t>
            </a:r>
            <a:endParaRPr lang="en-US" sz="2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05"/>
              </a:lnSpc>
            </a:pP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test_loader = DataLoader(test_dataset, batch_size=32)</a:t>
            </a:r>
            <a:endParaRPr lang="en-US" sz="2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05"/>
              </a:lnSpc>
            </a:pPr>
          </a:p>
          <a:p>
            <a:pPr algn="l">
              <a:lnSpc>
                <a:spcPts val="3205"/>
              </a:lnSpc>
            </a:pPr>
          </a:p>
        </p:txBody>
      </p:sp>
      <p:grpSp>
        <p:nvGrpSpPr>
          <p:cNvPr id="10" name="Group 10"/>
          <p:cNvGrpSpPr/>
          <p:nvPr/>
        </p:nvGrpSpPr>
        <p:grpSpPr>
          <a:xfrm rot="0">
            <a:off x="1186994" y="1893123"/>
            <a:ext cx="9327966" cy="2803001"/>
            <a:chOff x="0" y="0"/>
            <a:chExt cx="7914756" cy="23783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14818" cy="2378456"/>
            </a:xfrm>
            <a:custGeom>
              <a:avLst/>
              <a:gdLst/>
              <a:ahLst/>
              <a:cxnLst/>
              <a:rect l="l" t="t" r="r" b="b"/>
              <a:pathLst>
                <a:path w="7914818" h="2378456">
                  <a:moveTo>
                    <a:pt x="96624" y="0"/>
                  </a:moveTo>
                  <a:lnTo>
                    <a:pt x="7818194" y="0"/>
                  </a:lnTo>
                  <a:cubicBezTo>
                    <a:pt x="7871529" y="0"/>
                    <a:pt x="7914818" y="38898"/>
                    <a:pt x="7914818" y="86823"/>
                  </a:cubicBezTo>
                  <a:lnTo>
                    <a:pt x="7914818" y="2291618"/>
                  </a:lnTo>
                  <a:cubicBezTo>
                    <a:pt x="7914818" y="2314578"/>
                    <a:pt x="7904646" y="2336758"/>
                    <a:pt x="7886537" y="2353030"/>
                  </a:cubicBezTo>
                  <a:cubicBezTo>
                    <a:pt x="7868428" y="2369302"/>
                    <a:pt x="7843869" y="2378456"/>
                    <a:pt x="7818194" y="2378456"/>
                  </a:cubicBezTo>
                  <a:lnTo>
                    <a:pt x="96624" y="2378456"/>
                  </a:lnTo>
                  <a:cubicBezTo>
                    <a:pt x="71072" y="2378456"/>
                    <a:pt x="46389" y="2369302"/>
                    <a:pt x="28280" y="2353030"/>
                  </a:cubicBezTo>
                  <a:cubicBezTo>
                    <a:pt x="10171" y="2336758"/>
                    <a:pt x="0" y="2314578"/>
                    <a:pt x="0" y="2291618"/>
                  </a:cubicBezTo>
                  <a:lnTo>
                    <a:pt x="0" y="86823"/>
                  </a:lnTo>
                  <a:cubicBezTo>
                    <a:pt x="0" y="63752"/>
                    <a:pt x="10171" y="41684"/>
                    <a:pt x="28280" y="25412"/>
                  </a:cubicBezTo>
                  <a:cubicBezTo>
                    <a:pt x="46389" y="9139"/>
                    <a:pt x="70948" y="0"/>
                    <a:pt x="966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 rot="0">
            <a:off x="1290332" y="1893123"/>
            <a:ext cx="8763303" cy="3073676"/>
            <a:chOff x="0" y="0"/>
            <a:chExt cx="12505797" cy="4386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05797" cy="4386333"/>
            </a:xfrm>
            <a:custGeom>
              <a:avLst/>
              <a:gdLst/>
              <a:ahLst/>
              <a:cxnLst/>
              <a:rect l="l" t="t" r="r" b="b"/>
              <a:pathLst>
                <a:path w="12505797" h="4386333">
                  <a:moveTo>
                    <a:pt x="0" y="0"/>
                  </a:moveTo>
                  <a:lnTo>
                    <a:pt x="12505797" y="0"/>
                  </a:lnTo>
                  <a:lnTo>
                    <a:pt x="12505797" y="4386333"/>
                  </a:lnTo>
                  <a:lnTo>
                    <a:pt x="0" y="4386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505797" cy="44339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在主流程中</a:t>
              </a: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，首先调用 Tokenizer 统计词表，并根据语料长度的 95% 分位数自动确定合适的最大句长 max_seq_len，以兼顾信息保留与计算效率。然后将数据按照 8:2 划分训练集和测试集，并用 DataLoader 构建批量迭代器：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091490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代码关键修改和解释（TCNN模型）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496049" cy="2806256"/>
          </a:xfrm>
          <a:custGeom>
            <a:avLst/>
            <a:gdLst/>
            <a:ahLst/>
            <a:cxnLst/>
            <a:rect l="l" t="t" r="r" b="b"/>
            <a:pathLst>
              <a:path w="9496049" h="2806256">
                <a:moveTo>
                  <a:pt x="0" y="0"/>
                </a:moveTo>
                <a:lnTo>
                  <a:pt x="9496049" y="0"/>
                </a:lnTo>
                <a:lnTo>
                  <a:pt x="9496049" y="2806256"/>
                </a:lnTo>
                <a:lnTo>
                  <a:pt x="0" y="2806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0252" y="1764069"/>
            <a:ext cx="9144708" cy="2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5"/>
              </a:lnSpc>
            </a:pPr>
            <a:r>
              <a:rPr lang="en-US" sz="2795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TextCNN 模型结构与词向量初始化</a:t>
            </a:r>
            <a:endParaRPr lang="en-US" sz="2795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2680"/>
              </a:lnSpc>
            </a:pPr>
            <a:r>
              <a:rPr lang="en-US" sz="159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本实验采用典型的 TextCNN 结构：Embedding 层将索引序列映射为词向量，再通过两种不同窗口大小的 1D 卷积（</a:t>
            </a:r>
            <a:r>
              <a:rPr lang="en-US" sz="159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3-gram 与 5-gram）捕获局部 n-gram 语义特征，之后使用全局最大池化进行特征聚合，最后通过全连接层和 Sigmoid 输出正面情感概率。</a:t>
            </a:r>
            <a:endParaRPr lang="en-US" sz="159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680"/>
              </a:lnSpc>
            </a:pPr>
            <a:r>
              <a:rPr lang="en-US" sz="159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为了利用前序实验得到的词向量信息，嵌入层权重由预训练的 Word2Vec 模型初始化。对词表中的每个词，如果在 Word2Vec 模型中存在对应向量，则替换嵌入层中该词的权重，否则保留随机初始化，并统计 OOV 词比例。</a:t>
            </a:r>
            <a:endParaRPr lang="en-US" sz="159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55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86994" y="5143500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30123" y="1268423"/>
            <a:ext cx="12058354" cy="8266716"/>
          </a:xfrm>
          <a:custGeom>
            <a:avLst/>
            <a:gdLst/>
            <a:ahLst/>
            <a:cxnLst/>
            <a:rect l="l" t="t" r="r" b="b"/>
            <a:pathLst>
              <a:path w="12058354" h="8266716">
                <a:moveTo>
                  <a:pt x="0" y="0"/>
                </a:moveTo>
                <a:lnTo>
                  <a:pt x="12058354" y="0"/>
                </a:lnTo>
                <a:lnTo>
                  <a:pt x="12058354" y="8266716"/>
                </a:lnTo>
                <a:lnTo>
                  <a:pt x="0" y="82667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70252" y="5320602"/>
            <a:ext cx="5376275" cy="420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</a:t>
            </a: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lass TextCNN(nn.Module):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def __init__(self, vocab_size, embed_dim, w2v_model_path, tokenizer, num_filters=128):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super(TextCNN, self).__init__()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self.tokenizer = tokenizer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# 词嵌入层，后续用 Word2Vec 权重覆盖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self.embedding = nn.Embedding(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num_embeddings=vocab_size,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embedding_dim=embed_dim,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padding_idx=0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)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self._load_word2vec_embeddings(w2v_model_path)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# 两个不同卷积窗口的 1D 卷积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self.conv1 = nn.Conv1d(embed_dim, num_filters, kernel_size=3)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  <a:r>
              <a:rPr lang="en-US" sz="1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self.conv2 = nn.Conv1d(embed_dim, num_filters, kernel_size=5)</a:t>
            </a:r>
            <a:endParaRPr lang="en-US" sz="1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810"/>
              </a:lnSpc>
            </a:pPr>
          </a:p>
          <a:p>
            <a:pPr algn="l">
              <a:lnSpc>
                <a:spcPts val="181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1230123" y="1458967"/>
            <a:ext cx="5727704" cy="825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# 全局最大池化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</a:t>
            </a: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elf.pool = nn.AdaptiveMaxPool1d(1)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# 全连接分类层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self.fc = nn.Sequential(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nn.Linear(num_filters * 2, 128),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nn.ReLU(),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nn.Dropout(0.5),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nn.Linear(128, 1)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)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self.sigmoid = nn.Sigmoid()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def _load_word2vec_embeddings(self, w2v_model_path):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w2v_model = Word2Vec.load(w2v_model_path)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oov_count = 0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for word, idx in self.tokenizer.word_index.items():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if word in w2v_model.wv: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 self.embedding.weight.data[idx] = torch.tensor(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     w2v_model.wv[word], dtype=torch.float32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 )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else: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55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        oov_count += 1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vocab_size = len(self.tokenizer.word_index) + 1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print(f"嵌入层初始化完成 | 词汇表大小: {vocab_size} | 未识别词(OOV): {oov_count} (占比: {oov_count / vocab_size:.2%})")</a:t>
            </a:r>
            <a:endParaRPr lang="en-US" sz="16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36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5187874" cy="7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代码关键修改和解释（TCNN模型）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6994" y="4696125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87470" y="4696125"/>
            <a:ext cx="7009661" cy="4805538"/>
          </a:xfrm>
          <a:custGeom>
            <a:avLst/>
            <a:gdLst/>
            <a:ahLst/>
            <a:cxnLst/>
            <a:rect l="l" t="t" r="r" b="b"/>
            <a:pathLst>
              <a:path w="7009661" h="4805538">
                <a:moveTo>
                  <a:pt x="0" y="0"/>
                </a:moveTo>
                <a:lnTo>
                  <a:pt x="7009661" y="0"/>
                </a:lnTo>
                <a:lnTo>
                  <a:pt x="7009661" y="4805538"/>
                </a:lnTo>
                <a:lnTo>
                  <a:pt x="0" y="4805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86994" y="4942051"/>
            <a:ext cx="8969978" cy="417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</a:t>
            </a: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ef forward(self, x):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x_embed = self.embedding(x)         # (B, L) → (B, L, D)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x_embed = x_embed.permute(0, 2, 1)  # → (B, D, L)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x1</a:t>
            </a: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self.pool(torch.relu(self.conv1(x_embed))).squeeze(-1)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x2 = self.pool(torch.relu(self.conv2(x_embed))).squeeze(-1)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x_concat = torch.cat([x1, x2], dim=1)     # (B, 2*num_filters)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out = self.sigmoid(self.fc(x_concat)).squeeze(-1)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  <a:r>
              <a:rPr lang="en-US" sz="21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return out</a:t>
            </a:r>
            <a:endParaRPr lang="en-US" sz="21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03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0985849" y="4904766"/>
            <a:ext cx="5971978" cy="479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extract_feature(self, x):</a:t>
            </a:r>
            <a:endParaRPr lang="en-US" sz="2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05"/>
              </a:lnSpc>
            </a:pP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x_embed = self.embedding(x)</a:t>
            </a:r>
            <a:endParaRPr lang="en-US" sz="2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05"/>
              </a:lnSpc>
            </a:pP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x_embe</a:t>
            </a: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 = x_embed.permute(0, 2, 1)</a:t>
            </a:r>
            <a:endParaRPr lang="en-US" sz="2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05"/>
              </a:lnSpc>
            </a:pP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x1 = self.pool(torch.relu(self.conv1(x_embed))).squeeze(-1)</a:t>
            </a:r>
            <a:endParaRPr lang="en-US" sz="2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05"/>
              </a:lnSpc>
            </a:pP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x2</a:t>
            </a: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self.pool(torch.relu(self.conv2(x_embed))).squeeze(-1)</a:t>
            </a:r>
            <a:endParaRPr lang="en-US" sz="2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05"/>
              </a:lnSpc>
            </a:pPr>
            <a:r>
              <a:rPr lang="en-US" sz="2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return torch.cat([x1, x2], dim=1)  # 句子特征向量</a:t>
            </a:r>
            <a:endParaRPr lang="en-US" sz="2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05"/>
              </a:lnSpc>
            </a:pPr>
          </a:p>
        </p:txBody>
      </p:sp>
      <p:grpSp>
        <p:nvGrpSpPr>
          <p:cNvPr id="10" name="Group 10"/>
          <p:cNvGrpSpPr/>
          <p:nvPr/>
        </p:nvGrpSpPr>
        <p:grpSpPr>
          <a:xfrm rot="0">
            <a:off x="1186994" y="1893123"/>
            <a:ext cx="9327966" cy="2803001"/>
            <a:chOff x="0" y="0"/>
            <a:chExt cx="7914756" cy="23783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14818" cy="2378456"/>
            </a:xfrm>
            <a:custGeom>
              <a:avLst/>
              <a:gdLst/>
              <a:ahLst/>
              <a:cxnLst/>
              <a:rect l="l" t="t" r="r" b="b"/>
              <a:pathLst>
                <a:path w="7914818" h="2378456">
                  <a:moveTo>
                    <a:pt x="96624" y="0"/>
                  </a:moveTo>
                  <a:lnTo>
                    <a:pt x="7818194" y="0"/>
                  </a:lnTo>
                  <a:cubicBezTo>
                    <a:pt x="7871529" y="0"/>
                    <a:pt x="7914818" y="38898"/>
                    <a:pt x="7914818" y="86823"/>
                  </a:cubicBezTo>
                  <a:lnTo>
                    <a:pt x="7914818" y="2291618"/>
                  </a:lnTo>
                  <a:cubicBezTo>
                    <a:pt x="7914818" y="2314578"/>
                    <a:pt x="7904646" y="2336758"/>
                    <a:pt x="7886537" y="2353030"/>
                  </a:cubicBezTo>
                  <a:cubicBezTo>
                    <a:pt x="7868428" y="2369302"/>
                    <a:pt x="7843869" y="2378456"/>
                    <a:pt x="7818194" y="2378456"/>
                  </a:cubicBezTo>
                  <a:lnTo>
                    <a:pt x="96624" y="2378456"/>
                  </a:lnTo>
                  <a:cubicBezTo>
                    <a:pt x="71072" y="2378456"/>
                    <a:pt x="46389" y="2369302"/>
                    <a:pt x="28280" y="2353030"/>
                  </a:cubicBezTo>
                  <a:cubicBezTo>
                    <a:pt x="10171" y="2336758"/>
                    <a:pt x="0" y="2314578"/>
                    <a:pt x="0" y="2291618"/>
                  </a:cubicBezTo>
                  <a:lnTo>
                    <a:pt x="0" y="86823"/>
                  </a:lnTo>
                  <a:cubicBezTo>
                    <a:pt x="0" y="63752"/>
                    <a:pt x="10171" y="41684"/>
                    <a:pt x="28280" y="25412"/>
                  </a:cubicBezTo>
                  <a:cubicBezTo>
                    <a:pt x="46389" y="9139"/>
                    <a:pt x="70948" y="0"/>
                    <a:pt x="966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 rot="0">
            <a:off x="1290332" y="1785086"/>
            <a:ext cx="8763303" cy="3073676"/>
            <a:chOff x="0" y="0"/>
            <a:chExt cx="12505797" cy="4386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05797" cy="4386333"/>
            </a:xfrm>
            <a:custGeom>
              <a:avLst/>
              <a:gdLst/>
              <a:ahLst/>
              <a:cxnLst/>
              <a:rect l="l" t="t" r="r" b="b"/>
              <a:pathLst>
                <a:path w="12505797" h="4386333">
                  <a:moveTo>
                    <a:pt x="0" y="0"/>
                  </a:moveTo>
                  <a:lnTo>
                    <a:pt x="12505797" y="0"/>
                  </a:lnTo>
                  <a:lnTo>
                    <a:pt x="12505797" y="4386333"/>
                  </a:lnTo>
                  <a:lnTo>
                    <a:pt x="0" y="4386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505797" cy="44339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前向传播过程如下所示：输入为形状</a:t>
              </a: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 (batch_size, max_seq_len) 的索引序列，经过嵌入、卷积、池化和全连接后输出一维的正面情感概率。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787470" y="1893123"/>
            <a:ext cx="7500530" cy="2699991"/>
            <a:chOff x="0" y="0"/>
            <a:chExt cx="6606989" cy="23783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07051" cy="2378456"/>
            </a:xfrm>
            <a:custGeom>
              <a:avLst/>
              <a:gdLst/>
              <a:ahLst/>
              <a:cxnLst/>
              <a:rect l="l" t="t" r="r" b="b"/>
              <a:pathLst>
                <a:path w="6607051" h="2378456">
                  <a:moveTo>
                    <a:pt x="80658" y="0"/>
                  </a:moveTo>
                  <a:lnTo>
                    <a:pt x="6526381" y="0"/>
                  </a:lnTo>
                  <a:cubicBezTo>
                    <a:pt x="6570904" y="0"/>
                    <a:pt x="6607051" y="38898"/>
                    <a:pt x="6607051" y="86823"/>
                  </a:cubicBezTo>
                  <a:lnTo>
                    <a:pt x="6607051" y="2291618"/>
                  </a:lnTo>
                  <a:cubicBezTo>
                    <a:pt x="6607051" y="2314578"/>
                    <a:pt x="6598549" y="2336758"/>
                    <a:pt x="6583433" y="2353030"/>
                  </a:cubicBezTo>
                  <a:cubicBezTo>
                    <a:pt x="6568315" y="2369302"/>
                    <a:pt x="6547814" y="2378456"/>
                    <a:pt x="6526381" y="2378456"/>
                  </a:cubicBezTo>
                  <a:lnTo>
                    <a:pt x="80658" y="2378456"/>
                  </a:lnTo>
                  <a:cubicBezTo>
                    <a:pt x="59329" y="2378456"/>
                    <a:pt x="38724" y="2369302"/>
                    <a:pt x="23607" y="2353030"/>
                  </a:cubicBezTo>
                  <a:cubicBezTo>
                    <a:pt x="8490" y="2336758"/>
                    <a:pt x="0" y="2314578"/>
                    <a:pt x="0" y="2291618"/>
                  </a:cubicBezTo>
                  <a:lnTo>
                    <a:pt x="0" y="86823"/>
                  </a:lnTo>
                  <a:cubicBezTo>
                    <a:pt x="0" y="63752"/>
                    <a:pt x="8490" y="41684"/>
                    <a:pt x="23607" y="25412"/>
                  </a:cubicBezTo>
                  <a:cubicBezTo>
                    <a:pt x="38724" y="9139"/>
                    <a:pt x="59225" y="0"/>
                    <a:pt x="80658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 rot="0">
            <a:off x="11007569" y="2018856"/>
            <a:ext cx="7141760" cy="2581110"/>
            <a:chOff x="0" y="0"/>
            <a:chExt cx="12136693" cy="4386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136693" cy="4386333"/>
            </a:xfrm>
            <a:custGeom>
              <a:avLst/>
              <a:gdLst/>
              <a:ahLst/>
              <a:cxnLst/>
              <a:rect l="l" t="t" r="r" b="b"/>
              <a:pathLst>
                <a:path w="12136693" h="4386333">
                  <a:moveTo>
                    <a:pt x="0" y="0"/>
                  </a:moveTo>
                  <a:lnTo>
                    <a:pt x="12136693" y="0"/>
                  </a:lnTo>
                  <a:lnTo>
                    <a:pt x="12136693" y="4386333"/>
                  </a:lnTo>
                  <a:lnTo>
                    <a:pt x="0" y="4386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2136693" cy="44339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此外，为便于后续可视化，还在模型中提供了一个</a:t>
              </a: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 extract_feature 接口，用于提取分类前的句子向量表示（例如 256 维）。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l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27850</Words>
  <Application>WPS 演示</Application>
  <PresentationFormat>On-screen Show (4:3)</PresentationFormat>
  <Paragraphs>1015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Arial</vt:lpstr>
      <vt:lpstr>宋体</vt:lpstr>
      <vt:lpstr>Wingdings</vt:lpstr>
      <vt:lpstr>思源黑体 Bold</vt:lpstr>
      <vt:lpstr>黑体</vt:lpstr>
      <vt:lpstr>思源黑体</vt:lpstr>
      <vt:lpstr>Akzidenz-Grotesk Bold</vt:lpstr>
      <vt:lpstr>微软雅黑</vt:lpstr>
      <vt:lpstr>Arial Unicode MS</vt:lpstr>
      <vt:lpstr>Calibri</vt:lpstr>
      <vt:lpstr>字魂162号-元气酪酪体</vt:lpstr>
      <vt:lpstr>Open Sans</vt:lpstr>
      <vt:lpstr>Yu Gothic UI Semibold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数据挖掘.pptx</dc:title>
  <dc:creator/>
  <cp:lastModifiedBy>WPS_1641295415</cp:lastModifiedBy>
  <cp:revision>6</cp:revision>
  <dcterms:created xsi:type="dcterms:W3CDTF">2006-08-16T00:00:00Z</dcterms:created>
  <dcterms:modified xsi:type="dcterms:W3CDTF">2025-12-10T13:18:00Z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{"Label":"1","ContentProducer":"001191110105MA01AN806X00000","ProduceID":"DAG5udWZ0Hw","ReservedCode1":"","ContentPropagator":"001191110105MA01AN806X00000","PropagateID":"DAG5udWZ0Hw","ReservedCode2":""}</vt:lpwstr>
  </property>
  <property fmtid="{D5CDD505-2E9C-101B-9397-08002B2CF9AE}" pid="3" name="KSOProductBuildVer">
    <vt:lpwstr>2052-12.1.0.24034</vt:lpwstr>
  </property>
  <property fmtid="{D5CDD505-2E9C-101B-9397-08002B2CF9AE}" pid="4" name="ICV">
    <vt:lpwstr>3DC4645DCD86440B91CD801C69FAB3AD_13</vt:lpwstr>
  </property>
</Properties>
</file>